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258" r:id="rId2"/>
    <p:sldId id="774" r:id="rId3"/>
    <p:sldId id="860" r:id="rId4"/>
    <p:sldId id="867" r:id="rId5"/>
    <p:sldId id="869" r:id="rId6"/>
    <p:sldId id="870" r:id="rId7"/>
    <p:sldId id="871" r:id="rId8"/>
    <p:sldId id="872" r:id="rId9"/>
    <p:sldId id="873" r:id="rId10"/>
    <p:sldId id="876" r:id="rId11"/>
    <p:sldId id="877" r:id="rId12"/>
    <p:sldId id="878" r:id="rId13"/>
    <p:sldId id="879" r:id="rId14"/>
    <p:sldId id="880" r:id="rId15"/>
    <p:sldId id="881" r:id="rId16"/>
    <p:sldId id="882" r:id="rId17"/>
    <p:sldId id="883" r:id="rId18"/>
    <p:sldId id="884" r:id="rId19"/>
    <p:sldId id="885" r:id="rId20"/>
    <p:sldId id="886" r:id="rId21"/>
    <p:sldId id="887" r:id="rId22"/>
    <p:sldId id="875" r:id="rId23"/>
    <p:sldId id="889" r:id="rId24"/>
    <p:sldId id="890" r:id="rId25"/>
    <p:sldId id="888" r:id="rId26"/>
    <p:sldId id="891" r:id="rId27"/>
    <p:sldId id="893" r:id="rId28"/>
    <p:sldId id="894" r:id="rId29"/>
    <p:sldId id="895" r:id="rId30"/>
    <p:sldId id="897" r:id="rId31"/>
    <p:sldId id="892" r:id="rId32"/>
    <p:sldId id="898" r:id="rId33"/>
    <p:sldId id="874" r:id="rId34"/>
    <p:sldId id="77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43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48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D78D4-8830-4043-9064-E6BE46C0631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FDDA2-D307-7D41-8A9B-9D02DEE48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89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FDDA2-D307-7D41-8A9B-9D02DEE488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39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9710" marR="6350" indent="-207645" algn="just">
              <a:lnSpc>
                <a:spcPct val="102000"/>
              </a:lnSpc>
              <a:spcBef>
                <a:spcPts val="90"/>
              </a:spcBef>
              <a:buFont typeface="MS Gothic"/>
              <a:buChar char="•"/>
              <a:tabLst>
                <a:tab pos="220345" algn="l"/>
              </a:tabLst>
            </a:pPr>
            <a:r>
              <a:rPr lang="en-US" sz="1200" spc="-10" dirty="0">
                <a:latin typeface="Trebuchet MS"/>
                <a:cs typeface="Trebuchet MS"/>
              </a:rPr>
              <a:t>When </a:t>
            </a:r>
            <a:r>
              <a:rPr lang="en-US" sz="1200" spc="-55" dirty="0">
                <a:latin typeface="Trebuchet MS"/>
                <a:cs typeface="Trebuchet MS"/>
              </a:rPr>
              <a:t>you </a:t>
            </a:r>
            <a:r>
              <a:rPr lang="en-US" sz="1200" spc="-70" dirty="0">
                <a:latin typeface="Trebuchet MS"/>
                <a:cs typeface="Trebuchet MS"/>
              </a:rPr>
              <a:t>solve </a:t>
            </a:r>
            <a:r>
              <a:rPr lang="en-US" sz="1200" spc="-45" dirty="0">
                <a:latin typeface="Trebuchet MS"/>
                <a:cs typeface="Trebuchet MS"/>
              </a:rPr>
              <a:t>this </a:t>
            </a:r>
            <a:r>
              <a:rPr lang="en-US" sz="1200" spc="-85" dirty="0">
                <a:latin typeface="Trebuchet MS"/>
                <a:cs typeface="Trebuchet MS"/>
              </a:rPr>
              <a:t>problem,</a:t>
            </a:r>
            <a:r>
              <a:rPr lang="en-US" sz="1200" spc="310" dirty="0">
                <a:latin typeface="Trebuchet MS"/>
                <a:cs typeface="Trebuchet MS"/>
              </a:rPr>
              <a:t> </a:t>
            </a:r>
            <a:r>
              <a:rPr lang="en-US" sz="1200" spc="-50" dirty="0">
                <a:latin typeface="Trebuchet MS"/>
                <a:cs typeface="Trebuchet MS"/>
              </a:rPr>
              <a:t>try </a:t>
            </a:r>
            <a:r>
              <a:rPr lang="en-US" sz="1200" spc="-45" dirty="0">
                <a:latin typeface="Trebuchet MS"/>
                <a:cs typeface="Trebuchet MS"/>
              </a:rPr>
              <a:t>to </a:t>
            </a:r>
            <a:r>
              <a:rPr lang="en-US" sz="1200" spc="-40" dirty="0">
                <a:latin typeface="Trebuchet MS"/>
                <a:cs typeface="Trebuchet MS"/>
              </a:rPr>
              <a:t>think about </a:t>
            </a:r>
            <a:r>
              <a:rPr lang="en-US" sz="1200" spc="-70" dirty="0">
                <a:latin typeface="Trebuchet MS"/>
                <a:cs typeface="Trebuchet MS"/>
              </a:rPr>
              <a:t>how </a:t>
            </a:r>
            <a:r>
              <a:rPr lang="en-US" sz="1200" spc="-55" dirty="0">
                <a:latin typeface="Trebuchet MS"/>
                <a:cs typeface="Trebuchet MS"/>
              </a:rPr>
              <a:t>you </a:t>
            </a:r>
            <a:r>
              <a:rPr lang="en-US" sz="1200" spc="-60" dirty="0">
                <a:latin typeface="Trebuchet MS"/>
                <a:cs typeface="Trebuchet MS"/>
              </a:rPr>
              <a:t>did </a:t>
            </a:r>
            <a:r>
              <a:rPr lang="en-US" sz="1200" spc="-85" dirty="0">
                <a:latin typeface="Trebuchet MS"/>
                <a:cs typeface="Trebuchet MS"/>
              </a:rPr>
              <a:t>it.</a:t>
            </a:r>
            <a:r>
              <a:rPr lang="en-US" sz="1200" spc="310" dirty="0">
                <a:latin typeface="Trebuchet MS"/>
                <a:cs typeface="Trebuchet MS"/>
              </a:rPr>
              <a:t> </a:t>
            </a:r>
            <a:r>
              <a:rPr lang="en-US" sz="1200" spc="-15" dirty="0">
                <a:latin typeface="Trebuchet MS"/>
                <a:cs typeface="Trebuchet MS"/>
              </a:rPr>
              <a:t>You </a:t>
            </a:r>
            <a:r>
              <a:rPr lang="en-US" sz="1200" spc="-60" dirty="0">
                <a:latin typeface="Trebuchet MS"/>
                <a:cs typeface="Trebuchet MS"/>
              </a:rPr>
              <a:t>probably simulated </a:t>
            </a:r>
            <a:r>
              <a:rPr lang="en-US" sz="1200" spc="-75" dirty="0">
                <a:latin typeface="Trebuchet MS"/>
                <a:cs typeface="Trebuchet MS"/>
              </a:rPr>
              <a:t>the </a:t>
            </a:r>
            <a:r>
              <a:rPr lang="en-US" sz="1200" spc="-70" dirty="0">
                <a:latin typeface="Trebuchet MS"/>
                <a:cs typeface="Trebuchet MS"/>
              </a:rPr>
              <a:t>scenario </a:t>
            </a:r>
            <a:r>
              <a:rPr lang="en-US" sz="1200" spc="-50" dirty="0">
                <a:latin typeface="Trebuchet MS"/>
                <a:cs typeface="Trebuchet MS"/>
              </a:rPr>
              <a:t>in </a:t>
            </a:r>
            <a:r>
              <a:rPr lang="en-US" sz="1200" spc="-45" dirty="0">
                <a:latin typeface="Trebuchet MS"/>
                <a:cs typeface="Trebuchet MS"/>
              </a:rPr>
              <a:t> </a:t>
            </a:r>
            <a:r>
              <a:rPr lang="en-US" sz="1200" spc="-60" dirty="0">
                <a:latin typeface="Trebuchet MS"/>
                <a:cs typeface="Trebuchet MS"/>
              </a:rPr>
              <a:t>your </a:t>
            </a:r>
            <a:r>
              <a:rPr lang="en-US" sz="1200" spc="-85" dirty="0">
                <a:latin typeface="Trebuchet MS"/>
                <a:cs typeface="Trebuchet MS"/>
              </a:rPr>
              <a:t>head, </a:t>
            </a:r>
            <a:r>
              <a:rPr lang="en-US" sz="1200" spc="-40" dirty="0">
                <a:latin typeface="Trebuchet MS"/>
                <a:cs typeface="Trebuchet MS"/>
              </a:rPr>
              <a:t>trying </a:t>
            </a:r>
            <a:r>
              <a:rPr lang="en-US" sz="1200" spc="-45" dirty="0">
                <a:latin typeface="Trebuchet MS"/>
                <a:cs typeface="Trebuchet MS"/>
              </a:rPr>
              <a:t>to </a:t>
            </a:r>
            <a:r>
              <a:rPr lang="en-US" sz="1200" spc="-65" dirty="0">
                <a:latin typeface="Trebuchet MS"/>
                <a:cs typeface="Trebuchet MS"/>
              </a:rPr>
              <a:t>send </a:t>
            </a:r>
            <a:r>
              <a:rPr lang="en-US" sz="1200" spc="-75" dirty="0">
                <a:latin typeface="Trebuchet MS"/>
                <a:cs typeface="Trebuchet MS"/>
              </a:rPr>
              <a:t>the </a:t>
            </a:r>
            <a:r>
              <a:rPr lang="en-US" sz="1200" spc="-85" dirty="0">
                <a:latin typeface="Trebuchet MS"/>
                <a:cs typeface="Trebuchet MS"/>
              </a:rPr>
              <a:t>farmer </a:t>
            </a:r>
            <a:r>
              <a:rPr lang="en-US" sz="1200" spc="-75" dirty="0">
                <a:latin typeface="Trebuchet MS"/>
                <a:cs typeface="Trebuchet MS"/>
              </a:rPr>
              <a:t>over </a:t>
            </a:r>
            <a:r>
              <a:rPr lang="en-US" sz="1200" spc="-60" dirty="0">
                <a:latin typeface="Trebuchet MS"/>
                <a:cs typeface="Trebuchet MS"/>
              </a:rPr>
              <a:t>with </a:t>
            </a:r>
            <a:r>
              <a:rPr lang="en-US" sz="1200" spc="-75" dirty="0">
                <a:latin typeface="Trebuchet MS"/>
                <a:cs typeface="Trebuchet MS"/>
              </a:rPr>
              <a:t>the </a:t>
            </a:r>
            <a:r>
              <a:rPr lang="en-US" sz="1200" spc="-35" dirty="0">
                <a:latin typeface="Trebuchet MS"/>
                <a:cs typeface="Trebuchet MS"/>
              </a:rPr>
              <a:t>goat </a:t>
            </a:r>
            <a:r>
              <a:rPr lang="en-US" sz="1200" spc="-50" dirty="0">
                <a:latin typeface="Trebuchet MS"/>
                <a:cs typeface="Trebuchet MS"/>
              </a:rPr>
              <a:t>and observing </a:t>
            </a:r>
            <a:r>
              <a:rPr lang="en-US" sz="1200" spc="-80" dirty="0">
                <a:latin typeface="Trebuchet MS"/>
                <a:cs typeface="Trebuchet MS"/>
              </a:rPr>
              <a:t>the </a:t>
            </a:r>
            <a:r>
              <a:rPr lang="en-US" sz="1200" spc="-75" dirty="0">
                <a:latin typeface="Trebuchet MS"/>
                <a:cs typeface="Trebuchet MS"/>
              </a:rPr>
              <a:t>consequences.</a:t>
            </a:r>
            <a:r>
              <a:rPr lang="en-US" sz="1200" spc="-70" dirty="0">
                <a:latin typeface="Trebuchet MS"/>
                <a:cs typeface="Trebuchet MS"/>
              </a:rPr>
              <a:t> </a:t>
            </a:r>
            <a:r>
              <a:rPr lang="en-US" sz="1200" spc="-45" dirty="0">
                <a:latin typeface="Trebuchet MS"/>
                <a:cs typeface="Trebuchet MS"/>
              </a:rPr>
              <a:t>If </a:t>
            </a:r>
            <a:r>
              <a:rPr lang="en-US" sz="1200" spc="-35" dirty="0">
                <a:latin typeface="Trebuchet MS"/>
                <a:cs typeface="Trebuchet MS"/>
              </a:rPr>
              <a:t>nothing </a:t>
            </a:r>
            <a:r>
              <a:rPr lang="en-US" sz="1200" spc="-25" dirty="0">
                <a:latin typeface="Trebuchet MS"/>
                <a:cs typeface="Trebuchet MS"/>
              </a:rPr>
              <a:t>got </a:t>
            </a:r>
            <a:r>
              <a:rPr lang="en-US" sz="1200" spc="-20" dirty="0">
                <a:latin typeface="Trebuchet MS"/>
                <a:cs typeface="Trebuchet MS"/>
              </a:rPr>
              <a:t> </a:t>
            </a:r>
            <a:r>
              <a:rPr lang="en-US" sz="1200" spc="-95" dirty="0">
                <a:latin typeface="Trebuchet MS"/>
                <a:cs typeface="Trebuchet MS"/>
              </a:rPr>
              <a:t>eaten,</a:t>
            </a:r>
            <a:r>
              <a:rPr lang="en-US" sz="1200" spc="65" dirty="0">
                <a:latin typeface="Trebuchet MS"/>
                <a:cs typeface="Trebuchet MS"/>
              </a:rPr>
              <a:t> </a:t>
            </a:r>
            <a:r>
              <a:rPr lang="en-US" sz="1200" spc="-55" dirty="0">
                <a:latin typeface="Trebuchet MS"/>
                <a:cs typeface="Trebuchet MS"/>
              </a:rPr>
              <a:t>you</a:t>
            </a:r>
            <a:r>
              <a:rPr lang="en-US" sz="1200" spc="65" dirty="0">
                <a:latin typeface="Trebuchet MS"/>
                <a:cs typeface="Trebuchet MS"/>
              </a:rPr>
              <a:t> </a:t>
            </a:r>
            <a:r>
              <a:rPr lang="en-US" sz="1200" spc="-35" dirty="0">
                <a:latin typeface="Trebuchet MS"/>
                <a:cs typeface="Trebuchet MS"/>
              </a:rPr>
              <a:t>might</a:t>
            </a:r>
            <a:r>
              <a:rPr lang="en-US" sz="1200" spc="65" dirty="0">
                <a:latin typeface="Trebuchet MS"/>
                <a:cs typeface="Trebuchet MS"/>
              </a:rPr>
              <a:t> </a:t>
            </a:r>
            <a:r>
              <a:rPr lang="en-US" sz="1200" spc="-60" dirty="0">
                <a:latin typeface="Trebuchet MS"/>
                <a:cs typeface="Trebuchet MS"/>
              </a:rPr>
              <a:t>continue</a:t>
            </a:r>
            <a:r>
              <a:rPr lang="en-US" sz="1200" spc="65" dirty="0">
                <a:latin typeface="Trebuchet MS"/>
                <a:cs typeface="Trebuchet MS"/>
              </a:rPr>
              <a:t> </a:t>
            </a:r>
            <a:r>
              <a:rPr lang="en-US" sz="1200" spc="-60" dirty="0">
                <a:latin typeface="Trebuchet MS"/>
                <a:cs typeface="Trebuchet MS"/>
              </a:rPr>
              <a:t>with</a:t>
            </a:r>
            <a:r>
              <a:rPr lang="en-US" sz="1200" spc="65" dirty="0">
                <a:latin typeface="Trebuchet MS"/>
                <a:cs typeface="Trebuchet MS"/>
              </a:rPr>
              <a:t> </a:t>
            </a:r>
            <a:r>
              <a:rPr lang="en-US" sz="1200" spc="-75" dirty="0">
                <a:latin typeface="Trebuchet MS"/>
                <a:cs typeface="Trebuchet MS"/>
              </a:rPr>
              <a:t>the</a:t>
            </a:r>
            <a:r>
              <a:rPr lang="en-US" sz="1200" spc="65" dirty="0">
                <a:latin typeface="Trebuchet MS"/>
                <a:cs typeface="Trebuchet MS"/>
              </a:rPr>
              <a:t> </a:t>
            </a:r>
            <a:r>
              <a:rPr lang="en-US" sz="1200" spc="-70" dirty="0">
                <a:latin typeface="Trebuchet MS"/>
                <a:cs typeface="Trebuchet MS"/>
              </a:rPr>
              <a:t>next</a:t>
            </a:r>
            <a:r>
              <a:rPr lang="en-US" sz="1200" spc="65" dirty="0">
                <a:latin typeface="Trebuchet MS"/>
                <a:cs typeface="Trebuchet MS"/>
              </a:rPr>
              <a:t> </a:t>
            </a:r>
            <a:r>
              <a:rPr lang="en-US" sz="1200" spc="-65" dirty="0">
                <a:latin typeface="Trebuchet MS"/>
                <a:cs typeface="Trebuchet MS"/>
              </a:rPr>
              <a:t>action.</a:t>
            </a:r>
            <a:r>
              <a:rPr lang="en-US" sz="1200" spc="250" dirty="0">
                <a:latin typeface="Trebuchet MS"/>
                <a:cs typeface="Trebuchet MS"/>
              </a:rPr>
              <a:t> </a:t>
            </a:r>
            <a:r>
              <a:rPr lang="en-US" sz="1200" spc="-65" dirty="0">
                <a:latin typeface="Trebuchet MS"/>
                <a:cs typeface="Trebuchet MS"/>
              </a:rPr>
              <a:t>Otherwise,</a:t>
            </a:r>
            <a:r>
              <a:rPr lang="en-US" sz="1200" spc="65" dirty="0">
                <a:latin typeface="Trebuchet MS"/>
                <a:cs typeface="Trebuchet MS"/>
              </a:rPr>
              <a:t> </a:t>
            </a:r>
            <a:r>
              <a:rPr lang="en-US" sz="1200" spc="-55" dirty="0">
                <a:latin typeface="Trebuchet MS"/>
                <a:cs typeface="Trebuchet MS"/>
              </a:rPr>
              <a:t>you</a:t>
            </a:r>
            <a:r>
              <a:rPr lang="en-US" sz="1200" spc="65" dirty="0">
                <a:latin typeface="Trebuchet MS"/>
                <a:cs typeface="Trebuchet MS"/>
              </a:rPr>
              <a:t> </a:t>
            </a:r>
            <a:r>
              <a:rPr lang="en-US" sz="1200" spc="-40" dirty="0">
                <a:latin typeface="Trebuchet MS"/>
                <a:cs typeface="Trebuchet MS"/>
              </a:rPr>
              <a:t>undo</a:t>
            </a:r>
            <a:r>
              <a:rPr lang="en-US" sz="1200" spc="65" dirty="0">
                <a:latin typeface="Trebuchet MS"/>
                <a:cs typeface="Trebuchet MS"/>
              </a:rPr>
              <a:t> </a:t>
            </a:r>
            <a:r>
              <a:rPr lang="en-US" sz="1200" spc="-45" dirty="0">
                <a:latin typeface="Trebuchet MS"/>
                <a:cs typeface="Trebuchet MS"/>
              </a:rPr>
              <a:t>that</a:t>
            </a:r>
            <a:r>
              <a:rPr lang="en-US" sz="1200" spc="65" dirty="0">
                <a:latin typeface="Trebuchet MS"/>
                <a:cs typeface="Trebuchet MS"/>
              </a:rPr>
              <a:t> </a:t>
            </a:r>
            <a:r>
              <a:rPr lang="en-US" sz="1200" spc="-65" dirty="0">
                <a:latin typeface="Trebuchet MS"/>
                <a:cs typeface="Trebuchet MS"/>
              </a:rPr>
              <a:t>move</a:t>
            </a:r>
            <a:r>
              <a:rPr lang="en-US" sz="1200" spc="65" dirty="0">
                <a:latin typeface="Trebuchet MS"/>
                <a:cs typeface="Trebuchet MS"/>
              </a:rPr>
              <a:t> </a:t>
            </a:r>
            <a:r>
              <a:rPr lang="en-US" sz="1200" spc="-50" dirty="0">
                <a:latin typeface="Trebuchet MS"/>
                <a:cs typeface="Trebuchet MS"/>
              </a:rPr>
              <a:t>and</a:t>
            </a:r>
            <a:r>
              <a:rPr lang="en-US" sz="1200" spc="65" dirty="0">
                <a:latin typeface="Trebuchet MS"/>
                <a:cs typeface="Trebuchet MS"/>
              </a:rPr>
              <a:t> </a:t>
            </a:r>
            <a:r>
              <a:rPr lang="en-US" sz="1200" spc="-50" dirty="0">
                <a:latin typeface="Trebuchet MS"/>
                <a:cs typeface="Trebuchet MS"/>
              </a:rPr>
              <a:t>try</a:t>
            </a:r>
            <a:r>
              <a:rPr lang="en-US" sz="1200" spc="65" dirty="0">
                <a:latin typeface="Trebuchet MS"/>
                <a:cs typeface="Trebuchet MS"/>
              </a:rPr>
              <a:t> </a:t>
            </a:r>
            <a:r>
              <a:rPr lang="en-US" sz="1200" spc="-50" dirty="0">
                <a:latin typeface="Trebuchet MS"/>
                <a:cs typeface="Trebuchet MS"/>
              </a:rPr>
              <a:t>something</a:t>
            </a:r>
            <a:r>
              <a:rPr lang="en-US" sz="1200" spc="65" dirty="0">
                <a:latin typeface="Trebuchet MS"/>
                <a:cs typeface="Trebuchet MS"/>
              </a:rPr>
              <a:t> </a:t>
            </a:r>
            <a:r>
              <a:rPr lang="en-US" sz="1200" spc="-110" dirty="0">
                <a:latin typeface="Trebuchet MS"/>
                <a:cs typeface="Trebuchet MS"/>
              </a:rPr>
              <a:t>else.</a:t>
            </a:r>
            <a:endParaRPr lang="en-US" sz="1200" dirty="0">
              <a:latin typeface="Trebuchet MS"/>
              <a:cs typeface="Trebuchet MS"/>
            </a:endParaRPr>
          </a:p>
          <a:p>
            <a:pPr marL="219710" marR="5080" indent="-207645" algn="just">
              <a:lnSpc>
                <a:spcPts val="1960"/>
              </a:lnSpc>
              <a:spcBef>
                <a:spcPts val="65"/>
              </a:spcBef>
              <a:buFont typeface="MS Gothic"/>
              <a:buChar char="•"/>
              <a:tabLst>
                <a:tab pos="220345" algn="l"/>
              </a:tabLst>
            </a:pPr>
            <a:r>
              <a:rPr lang="en-US" sz="1200" spc="30" dirty="0">
                <a:latin typeface="Trebuchet MS"/>
                <a:cs typeface="Trebuchet MS"/>
              </a:rPr>
              <a:t>But </a:t>
            </a:r>
            <a:r>
              <a:rPr lang="en-US" sz="1200" spc="-75" dirty="0">
                <a:latin typeface="Trebuchet MS"/>
                <a:cs typeface="Trebuchet MS"/>
              </a:rPr>
              <a:t>the</a:t>
            </a:r>
            <a:r>
              <a:rPr lang="en-US" sz="1200" spc="-70" dirty="0">
                <a:latin typeface="Trebuchet MS"/>
                <a:cs typeface="Trebuchet MS"/>
              </a:rPr>
              <a:t> </a:t>
            </a:r>
            <a:r>
              <a:rPr lang="en-US" sz="1200" spc="-40" dirty="0">
                <a:latin typeface="Trebuchet MS"/>
                <a:cs typeface="Trebuchet MS"/>
              </a:rPr>
              <a:t>point </a:t>
            </a:r>
            <a:r>
              <a:rPr lang="en-US" sz="1200" spc="-50" dirty="0">
                <a:latin typeface="Trebuchet MS"/>
                <a:cs typeface="Trebuchet MS"/>
              </a:rPr>
              <a:t>is </a:t>
            </a:r>
            <a:r>
              <a:rPr lang="en-US" sz="1200" spc="-40" dirty="0">
                <a:latin typeface="Trebuchet MS"/>
                <a:cs typeface="Trebuchet MS"/>
              </a:rPr>
              <a:t>not </a:t>
            </a:r>
            <a:r>
              <a:rPr lang="en-US" sz="1200" spc="-85" dirty="0">
                <a:latin typeface="Trebuchet MS"/>
                <a:cs typeface="Trebuchet MS"/>
              </a:rPr>
              <a:t>for</a:t>
            </a:r>
            <a:r>
              <a:rPr lang="en-US" sz="1200" spc="-80" dirty="0">
                <a:latin typeface="Trebuchet MS"/>
                <a:cs typeface="Trebuchet MS"/>
              </a:rPr>
              <a:t> </a:t>
            </a:r>
            <a:r>
              <a:rPr lang="en-US" sz="1200" spc="-55" dirty="0">
                <a:latin typeface="Trebuchet MS"/>
                <a:cs typeface="Trebuchet MS"/>
              </a:rPr>
              <a:t>you </a:t>
            </a:r>
            <a:r>
              <a:rPr lang="en-US" sz="1200" spc="-45" dirty="0">
                <a:latin typeface="Trebuchet MS"/>
                <a:cs typeface="Trebuchet MS"/>
              </a:rPr>
              <a:t>to </a:t>
            </a:r>
            <a:r>
              <a:rPr lang="en-US" sz="1200" spc="-80" dirty="0">
                <a:latin typeface="Trebuchet MS"/>
                <a:cs typeface="Trebuchet MS"/>
              </a:rPr>
              <a:t>be</a:t>
            </a:r>
            <a:r>
              <a:rPr lang="en-US" sz="1200" spc="320" dirty="0">
                <a:latin typeface="Trebuchet MS"/>
                <a:cs typeface="Trebuchet MS"/>
              </a:rPr>
              <a:t> </a:t>
            </a:r>
            <a:r>
              <a:rPr lang="en-US" sz="1200" spc="-85" dirty="0">
                <a:latin typeface="Trebuchet MS"/>
                <a:cs typeface="Trebuchet MS"/>
              </a:rPr>
              <a:t>able</a:t>
            </a:r>
            <a:r>
              <a:rPr lang="en-US" sz="1200" spc="310" dirty="0">
                <a:latin typeface="Trebuchet MS"/>
                <a:cs typeface="Trebuchet MS"/>
              </a:rPr>
              <a:t> </a:t>
            </a:r>
            <a:r>
              <a:rPr lang="en-US" sz="1200" spc="-45" dirty="0">
                <a:latin typeface="Trebuchet MS"/>
                <a:cs typeface="Trebuchet MS"/>
              </a:rPr>
              <a:t>to </a:t>
            </a:r>
            <a:r>
              <a:rPr lang="en-US" sz="1200" spc="-70" dirty="0">
                <a:latin typeface="Trebuchet MS"/>
                <a:cs typeface="Trebuchet MS"/>
              </a:rPr>
              <a:t>solve</a:t>
            </a:r>
            <a:r>
              <a:rPr lang="en-US" sz="1200" spc="345" dirty="0">
                <a:latin typeface="Trebuchet MS"/>
                <a:cs typeface="Trebuchet MS"/>
              </a:rPr>
              <a:t> </a:t>
            </a:r>
            <a:r>
              <a:rPr lang="en-US" sz="1200" spc="-45" dirty="0">
                <a:latin typeface="Trebuchet MS"/>
                <a:cs typeface="Trebuchet MS"/>
              </a:rPr>
              <a:t>this </a:t>
            </a:r>
            <a:r>
              <a:rPr lang="en-US" sz="1200" spc="-75" dirty="0">
                <a:latin typeface="Trebuchet MS"/>
                <a:cs typeface="Trebuchet MS"/>
              </a:rPr>
              <a:t>one</a:t>
            </a:r>
            <a:r>
              <a:rPr lang="en-US" sz="1200" spc="330" dirty="0">
                <a:latin typeface="Trebuchet MS"/>
                <a:cs typeface="Trebuchet MS"/>
              </a:rPr>
              <a:t> </a:t>
            </a:r>
            <a:r>
              <a:rPr lang="en-US" sz="1200" spc="-75" dirty="0">
                <a:latin typeface="Trebuchet MS"/>
                <a:cs typeface="Trebuchet MS"/>
              </a:rPr>
              <a:t>problem</a:t>
            </a:r>
            <a:r>
              <a:rPr lang="en-US" sz="1200" spc="335" dirty="0">
                <a:latin typeface="Trebuchet MS"/>
                <a:cs typeface="Trebuchet MS"/>
              </a:rPr>
              <a:t> </a:t>
            </a:r>
            <a:r>
              <a:rPr lang="en-US" sz="1200" spc="-80" dirty="0">
                <a:latin typeface="Trebuchet MS"/>
                <a:cs typeface="Trebuchet MS"/>
              </a:rPr>
              <a:t>manually.</a:t>
            </a:r>
            <a:r>
              <a:rPr lang="en-US" sz="1200" spc="325" dirty="0">
                <a:latin typeface="Trebuchet MS"/>
                <a:cs typeface="Trebuchet MS"/>
              </a:rPr>
              <a:t> </a:t>
            </a:r>
            <a:r>
              <a:rPr lang="en-US" sz="1200" dirty="0">
                <a:latin typeface="Trebuchet MS"/>
                <a:cs typeface="Trebuchet MS"/>
              </a:rPr>
              <a:t>The </a:t>
            </a:r>
            <a:r>
              <a:rPr lang="en-US" sz="1200" spc="-90" dirty="0">
                <a:latin typeface="Trebuchet MS"/>
                <a:cs typeface="Trebuchet MS"/>
              </a:rPr>
              <a:t>real</a:t>
            </a:r>
            <a:r>
              <a:rPr lang="en-US" sz="1200" spc="300" dirty="0">
                <a:latin typeface="Trebuchet MS"/>
                <a:cs typeface="Trebuchet MS"/>
              </a:rPr>
              <a:t> </a:t>
            </a:r>
            <a:r>
              <a:rPr lang="en-US" sz="1200" spc="-60" dirty="0">
                <a:latin typeface="Trebuchet MS"/>
                <a:cs typeface="Trebuchet MS"/>
              </a:rPr>
              <a:t>question </a:t>
            </a:r>
            <a:r>
              <a:rPr lang="en-US" sz="1200" spc="-80" dirty="0">
                <a:latin typeface="Trebuchet MS"/>
                <a:cs typeface="Trebuchet MS"/>
              </a:rPr>
              <a:t>is:</a:t>
            </a:r>
            <a:r>
              <a:rPr lang="en-US" sz="1200" spc="320" dirty="0">
                <a:latin typeface="Trebuchet MS"/>
                <a:cs typeface="Trebuchet MS"/>
              </a:rPr>
              <a:t> </a:t>
            </a:r>
            <a:r>
              <a:rPr lang="en-US" sz="1200" spc="-20" dirty="0">
                <a:latin typeface="Trebuchet MS"/>
                <a:cs typeface="Trebuchet MS"/>
              </a:rPr>
              <a:t>How </a:t>
            </a:r>
            <a:r>
              <a:rPr lang="en-US" sz="1200" spc="-15" dirty="0">
                <a:latin typeface="Trebuchet MS"/>
                <a:cs typeface="Trebuchet MS"/>
              </a:rPr>
              <a:t> </a:t>
            </a:r>
            <a:r>
              <a:rPr lang="en-US" sz="1200" spc="-55" dirty="0">
                <a:latin typeface="Trebuchet MS"/>
                <a:cs typeface="Trebuchet MS"/>
              </a:rPr>
              <a:t>can</a:t>
            </a:r>
            <a:r>
              <a:rPr lang="en-US" sz="1200" spc="240" dirty="0">
                <a:latin typeface="Trebuchet MS"/>
                <a:cs typeface="Trebuchet MS"/>
              </a:rPr>
              <a:t> </a:t>
            </a:r>
            <a:r>
              <a:rPr lang="en-US" sz="1200" spc="-140" dirty="0">
                <a:latin typeface="Trebuchet MS"/>
                <a:cs typeface="Trebuchet MS"/>
              </a:rPr>
              <a:t>we</a:t>
            </a:r>
            <a:r>
              <a:rPr lang="en-US" sz="1200" spc="-95" dirty="0">
                <a:latin typeface="Trebuchet MS"/>
                <a:cs typeface="Trebuchet MS"/>
              </a:rPr>
              <a:t> </a:t>
            </a:r>
            <a:r>
              <a:rPr lang="en-US" sz="1200" spc="-60" dirty="0">
                <a:latin typeface="Trebuchet MS"/>
                <a:cs typeface="Trebuchet MS"/>
              </a:rPr>
              <a:t>get</a:t>
            </a:r>
            <a:r>
              <a:rPr lang="en-US" sz="1200" spc="240" dirty="0">
                <a:latin typeface="Trebuchet MS"/>
                <a:cs typeface="Trebuchet MS"/>
              </a:rPr>
              <a:t> </a:t>
            </a:r>
            <a:r>
              <a:rPr lang="en-US" sz="1200" spc="-60" dirty="0">
                <a:latin typeface="Trebuchet MS"/>
                <a:cs typeface="Trebuchet MS"/>
              </a:rPr>
              <a:t>a</a:t>
            </a:r>
            <a:r>
              <a:rPr lang="en-US" sz="1200" spc="245" dirty="0">
                <a:latin typeface="Trebuchet MS"/>
                <a:cs typeface="Trebuchet MS"/>
              </a:rPr>
              <a:t> </a:t>
            </a:r>
            <a:r>
              <a:rPr lang="en-US" sz="1200" spc="-65" dirty="0">
                <a:latin typeface="Trebuchet MS"/>
                <a:cs typeface="Trebuchet MS"/>
              </a:rPr>
              <a:t>machine</a:t>
            </a:r>
            <a:r>
              <a:rPr lang="en-US" sz="1200" spc="240" dirty="0">
                <a:latin typeface="Trebuchet MS"/>
                <a:cs typeface="Trebuchet MS"/>
              </a:rPr>
              <a:t> </a:t>
            </a:r>
            <a:r>
              <a:rPr lang="en-US" sz="1200" spc="-45" dirty="0">
                <a:latin typeface="Trebuchet MS"/>
                <a:cs typeface="Trebuchet MS"/>
              </a:rPr>
              <a:t>to</a:t>
            </a:r>
            <a:r>
              <a:rPr lang="en-US" sz="1200" spc="240" dirty="0">
                <a:latin typeface="Trebuchet MS"/>
                <a:cs typeface="Trebuchet MS"/>
              </a:rPr>
              <a:t> </a:t>
            </a:r>
            <a:r>
              <a:rPr lang="en-US" sz="1200" spc="-50" dirty="0">
                <a:latin typeface="Trebuchet MS"/>
                <a:cs typeface="Trebuchet MS"/>
              </a:rPr>
              <a:t>do</a:t>
            </a:r>
            <a:r>
              <a:rPr lang="en-US" sz="1200" spc="245" dirty="0">
                <a:latin typeface="Trebuchet MS"/>
                <a:cs typeface="Trebuchet MS"/>
              </a:rPr>
              <a:t> </a:t>
            </a:r>
            <a:r>
              <a:rPr lang="en-US" sz="1200" spc="-70" dirty="0">
                <a:latin typeface="Trebuchet MS"/>
                <a:cs typeface="Trebuchet MS"/>
              </a:rPr>
              <a:t>solve</a:t>
            </a:r>
            <a:r>
              <a:rPr lang="en-US" sz="1200" spc="240" dirty="0">
                <a:latin typeface="Trebuchet MS"/>
                <a:cs typeface="Trebuchet MS"/>
              </a:rPr>
              <a:t> </a:t>
            </a:r>
            <a:r>
              <a:rPr lang="en-US" sz="1200" spc="-75" dirty="0">
                <a:latin typeface="Trebuchet MS"/>
                <a:cs typeface="Trebuchet MS"/>
              </a:rPr>
              <a:t>all</a:t>
            </a:r>
            <a:r>
              <a:rPr lang="en-US" sz="1200" spc="245" dirty="0">
                <a:latin typeface="Trebuchet MS"/>
                <a:cs typeface="Trebuchet MS"/>
              </a:rPr>
              <a:t> </a:t>
            </a:r>
            <a:r>
              <a:rPr lang="en-US" sz="1200" spc="-70" dirty="0">
                <a:latin typeface="Trebuchet MS"/>
                <a:cs typeface="Trebuchet MS"/>
              </a:rPr>
              <a:t>problems</a:t>
            </a:r>
            <a:r>
              <a:rPr lang="en-US" sz="1200" spc="245" dirty="0">
                <a:latin typeface="Trebuchet MS"/>
                <a:cs typeface="Trebuchet MS"/>
              </a:rPr>
              <a:t> </a:t>
            </a:r>
            <a:r>
              <a:rPr lang="en-US" sz="1200" spc="-90" dirty="0">
                <a:latin typeface="Trebuchet MS"/>
                <a:cs typeface="Trebuchet MS"/>
              </a:rPr>
              <a:t>like</a:t>
            </a:r>
            <a:r>
              <a:rPr lang="en-US" sz="1200" spc="245" dirty="0">
                <a:latin typeface="Trebuchet MS"/>
                <a:cs typeface="Trebuchet MS"/>
              </a:rPr>
              <a:t> </a:t>
            </a:r>
            <a:r>
              <a:rPr lang="en-US" sz="1200" spc="-45" dirty="0">
                <a:latin typeface="Trebuchet MS"/>
                <a:cs typeface="Trebuchet MS"/>
              </a:rPr>
              <a:t>this</a:t>
            </a:r>
            <a:r>
              <a:rPr lang="en-US" sz="1200" spc="240" dirty="0">
                <a:latin typeface="Trebuchet MS"/>
                <a:cs typeface="Trebuchet MS"/>
              </a:rPr>
              <a:t> </a:t>
            </a:r>
            <a:r>
              <a:rPr lang="en-US" sz="1200" spc="-40" dirty="0">
                <a:latin typeface="Trebuchet MS"/>
                <a:cs typeface="Trebuchet MS"/>
              </a:rPr>
              <a:t>automatically?</a:t>
            </a:r>
            <a:r>
              <a:rPr lang="en-US" sz="1200" spc="785" dirty="0">
                <a:latin typeface="Trebuchet MS"/>
                <a:cs typeface="Trebuchet MS"/>
              </a:rPr>
              <a:t> </a:t>
            </a:r>
            <a:r>
              <a:rPr lang="en-US" sz="1200" spc="-20" dirty="0">
                <a:latin typeface="Trebuchet MS"/>
                <a:cs typeface="Trebuchet MS"/>
              </a:rPr>
              <a:t>One</a:t>
            </a:r>
            <a:r>
              <a:rPr lang="en-US" sz="1200" spc="240" dirty="0">
                <a:latin typeface="Trebuchet MS"/>
                <a:cs typeface="Trebuchet MS"/>
              </a:rPr>
              <a:t> </a:t>
            </a:r>
            <a:r>
              <a:rPr lang="en-US" sz="1200" spc="-70" dirty="0">
                <a:latin typeface="Trebuchet MS"/>
                <a:cs typeface="Trebuchet MS"/>
              </a:rPr>
              <a:t>of</a:t>
            </a:r>
            <a:r>
              <a:rPr lang="en-US" sz="1200" spc="240" dirty="0">
                <a:latin typeface="Trebuchet MS"/>
                <a:cs typeface="Trebuchet MS"/>
              </a:rPr>
              <a:t> </a:t>
            </a:r>
            <a:r>
              <a:rPr lang="en-US" sz="1200" spc="-75" dirty="0">
                <a:latin typeface="Trebuchet MS"/>
                <a:cs typeface="Trebuchet MS"/>
              </a:rPr>
              <a:t>the</a:t>
            </a:r>
            <a:r>
              <a:rPr lang="en-US" sz="1200" spc="240" dirty="0">
                <a:latin typeface="Trebuchet MS"/>
                <a:cs typeface="Trebuchet MS"/>
              </a:rPr>
              <a:t> </a:t>
            </a:r>
            <a:r>
              <a:rPr lang="en-US" sz="1200" spc="-35" dirty="0">
                <a:latin typeface="Trebuchet MS"/>
                <a:cs typeface="Trebuchet MS"/>
              </a:rPr>
              <a:t>things</a:t>
            </a:r>
            <a:r>
              <a:rPr lang="en-US" sz="1200" spc="240" dirty="0">
                <a:latin typeface="Trebuchet MS"/>
                <a:cs typeface="Trebuchet MS"/>
              </a:rPr>
              <a:t> </a:t>
            </a:r>
            <a:r>
              <a:rPr lang="en-US" sz="1200" spc="-140" dirty="0">
                <a:latin typeface="Trebuchet MS"/>
                <a:cs typeface="Trebuchet MS"/>
              </a:rPr>
              <a:t>we</a:t>
            </a:r>
            <a:r>
              <a:rPr lang="en-US" sz="1200" spc="245" dirty="0">
                <a:latin typeface="Trebuchet MS"/>
                <a:cs typeface="Trebuchet MS"/>
              </a:rPr>
              <a:t> </a:t>
            </a:r>
            <a:r>
              <a:rPr lang="en-US" sz="1200" spc="-95" dirty="0">
                <a:latin typeface="Trebuchet MS"/>
                <a:cs typeface="Trebuchet MS"/>
              </a:rPr>
              <a:t>need</a:t>
            </a:r>
            <a:r>
              <a:rPr lang="en-US" sz="1200" spc="245" dirty="0">
                <a:latin typeface="Trebuchet MS"/>
                <a:cs typeface="Trebuchet MS"/>
              </a:rPr>
              <a:t> </a:t>
            </a:r>
            <a:r>
              <a:rPr lang="en-US" sz="1200" spc="-50" dirty="0">
                <a:latin typeface="Trebuchet MS"/>
                <a:cs typeface="Trebuchet MS"/>
              </a:rPr>
              <a:t>is </a:t>
            </a:r>
            <a:r>
              <a:rPr lang="en-US" sz="1200" spc="-470" dirty="0">
                <a:latin typeface="Trebuchet MS"/>
                <a:cs typeface="Trebuchet MS"/>
              </a:rPr>
              <a:t> </a:t>
            </a:r>
            <a:r>
              <a:rPr lang="en-US" sz="1200" spc="-60" dirty="0">
                <a:latin typeface="Trebuchet MS"/>
                <a:cs typeface="Trebuchet MS"/>
              </a:rPr>
              <a:t>a </a:t>
            </a:r>
            <a:r>
              <a:rPr lang="en-US" sz="1200" spc="-55" dirty="0">
                <a:latin typeface="Trebuchet MS"/>
                <a:cs typeface="Trebuchet MS"/>
              </a:rPr>
              <a:t>systematic </a:t>
            </a:r>
            <a:r>
              <a:rPr lang="en-US" sz="1200" spc="-60" dirty="0">
                <a:latin typeface="Trebuchet MS"/>
                <a:cs typeface="Trebuchet MS"/>
              </a:rPr>
              <a:t>approach </a:t>
            </a:r>
            <a:r>
              <a:rPr lang="en-US" sz="1200" spc="-45" dirty="0">
                <a:latin typeface="Trebuchet MS"/>
                <a:cs typeface="Trebuchet MS"/>
              </a:rPr>
              <a:t>that </a:t>
            </a:r>
            <a:r>
              <a:rPr lang="en-US" sz="1200" spc="-60" dirty="0">
                <a:latin typeface="Trebuchet MS"/>
                <a:cs typeface="Trebuchet MS"/>
              </a:rPr>
              <a:t>considers </a:t>
            </a:r>
            <a:r>
              <a:rPr lang="en-US" sz="1200" spc="-75" dirty="0">
                <a:latin typeface="Trebuchet MS"/>
                <a:cs typeface="Trebuchet MS"/>
              </a:rPr>
              <a:t>all the </a:t>
            </a:r>
            <a:r>
              <a:rPr lang="en-US" sz="1200" spc="-65" dirty="0">
                <a:latin typeface="Trebuchet MS"/>
                <a:cs typeface="Trebuchet MS"/>
              </a:rPr>
              <a:t>possibilities.</a:t>
            </a:r>
            <a:r>
              <a:rPr lang="en-US" sz="1200" spc="-60" dirty="0">
                <a:latin typeface="Trebuchet MS"/>
                <a:cs typeface="Trebuchet MS"/>
              </a:rPr>
              <a:t> </a:t>
            </a:r>
            <a:r>
              <a:rPr lang="en-US" sz="1200" spc="-10" dirty="0">
                <a:latin typeface="Trebuchet MS"/>
                <a:cs typeface="Trebuchet MS"/>
              </a:rPr>
              <a:t>We </a:t>
            </a:r>
            <a:r>
              <a:rPr lang="en-US" sz="1200" spc="-80" dirty="0">
                <a:latin typeface="Trebuchet MS"/>
                <a:cs typeface="Trebuchet MS"/>
              </a:rPr>
              <a:t>will </a:t>
            </a:r>
            <a:r>
              <a:rPr lang="en-US" sz="1200" spc="-110" dirty="0">
                <a:latin typeface="Trebuchet MS"/>
                <a:cs typeface="Trebuchet MS"/>
              </a:rPr>
              <a:t>see </a:t>
            </a:r>
            <a:r>
              <a:rPr lang="en-US" sz="1200" spc="-45" dirty="0">
                <a:latin typeface="Trebuchet MS"/>
                <a:cs typeface="Trebuchet MS"/>
              </a:rPr>
              <a:t>that </a:t>
            </a:r>
            <a:r>
              <a:rPr lang="en-US" sz="1200" b="1" spc="-45" dirty="0">
                <a:latin typeface="Trebuchet MS"/>
                <a:cs typeface="Trebuchet MS"/>
              </a:rPr>
              <a:t>search </a:t>
            </a:r>
            <a:r>
              <a:rPr lang="en-US" sz="1200" b="1" spc="-35" dirty="0">
                <a:latin typeface="Trebuchet MS"/>
                <a:cs typeface="Trebuchet MS"/>
              </a:rPr>
              <a:t>problems </a:t>
            </a:r>
            <a:r>
              <a:rPr lang="en-US" sz="1200" spc="-95" dirty="0">
                <a:latin typeface="Trebuchet MS"/>
                <a:cs typeface="Trebuchet MS"/>
              </a:rPr>
              <a:t>define </a:t>
            </a:r>
            <a:r>
              <a:rPr lang="en-US" sz="1200" spc="-75" dirty="0">
                <a:latin typeface="Trebuchet MS"/>
                <a:cs typeface="Trebuchet MS"/>
              </a:rPr>
              <a:t>the </a:t>
            </a:r>
            <a:r>
              <a:rPr lang="en-US" sz="1200" spc="-70" dirty="0">
                <a:latin typeface="Trebuchet MS"/>
                <a:cs typeface="Trebuchet MS"/>
              </a:rPr>
              <a:t> </a:t>
            </a:r>
            <a:r>
              <a:rPr lang="en-US" sz="1200" spc="-65" dirty="0">
                <a:latin typeface="Trebuchet MS"/>
                <a:cs typeface="Trebuchet MS"/>
              </a:rPr>
              <a:t>possibilities,</a:t>
            </a:r>
            <a:r>
              <a:rPr lang="en-US" sz="1200" spc="60" dirty="0">
                <a:latin typeface="Trebuchet MS"/>
                <a:cs typeface="Trebuchet MS"/>
              </a:rPr>
              <a:t> </a:t>
            </a:r>
            <a:r>
              <a:rPr lang="en-US" sz="1200" spc="-50" dirty="0">
                <a:latin typeface="Trebuchet MS"/>
                <a:cs typeface="Trebuchet MS"/>
              </a:rPr>
              <a:t>and</a:t>
            </a:r>
            <a:r>
              <a:rPr lang="en-US" sz="1200" spc="75" dirty="0">
                <a:latin typeface="Trebuchet MS"/>
                <a:cs typeface="Trebuchet MS"/>
              </a:rPr>
              <a:t> </a:t>
            </a:r>
            <a:r>
              <a:rPr lang="en-US" sz="1200" b="1" spc="-45" dirty="0">
                <a:latin typeface="Trebuchet MS"/>
                <a:cs typeface="Trebuchet MS"/>
              </a:rPr>
              <a:t>search</a:t>
            </a:r>
            <a:r>
              <a:rPr lang="en-US" sz="1200" b="1" spc="114" dirty="0">
                <a:latin typeface="Trebuchet MS"/>
                <a:cs typeface="Trebuchet MS"/>
              </a:rPr>
              <a:t> </a:t>
            </a:r>
            <a:r>
              <a:rPr lang="en-US" sz="1200" b="1" spc="-15" dirty="0">
                <a:latin typeface="Trebuchet MS"/>
                <a:cs typeface="Trebuchet MS"/>
              </a:rPr>
              <a:t>algorithms</a:t>
            </a:r>
            <a:r>
              <a:rPr lang="en-US" sz="1200" b="1" spc="65" dirty="0">
                <a:latin typeface="Trebuchet MS"/>
                <a:cs typeface="Trebuchet MS"/>
              </a:rPr>
              <a:t> </a:t>
            </a:r>
            <a:r>
              <a:rPr lang="en-US" sz="1200" spc="-90" dirty="0">
                <a:latin typeface="Trebuchet MS"/>
                <a:cs typeface="Trebuchet MS"/>
              </a:rPr>
              <a:t>explore</a:t>
            </a:r>
            <a:r>
              <a:rPr lang="en-US" sz="1200" spc="65" dirty="0">
                <a:latin typeface="Trebuchet MS"/>
                <a:cs typeface="Trebuchet MS"/>
              </a:rPr>
              <a:t> </a:t>
            </a:r>
            <a:r>
              <a:rPr lang="en-US" sz="1200" spc="-80" dirty="0">
                <a:latin typeface="Trebuchet MS"/>
                <a:cs typeface="Trebuchet MS"/>
              </a:rPr>
              <a:t>these</a:t>
            </a:r>
            <a:r>
              <a:rPr lang="en-US" sz="1200" spc="60" dirty="0">
                <a:latin typeface="Trebuchet MS"/>
                <a:cs typeface="Trebuchet MS"/>
              </a:rPr>
              <a:t> </a:t>
            </a:r>
            <a:r>
              <a:rPr lang="en-US" sz="1200" spc="-65" dirty="0">
                <a:latin typeface="Trebuchet MS"/>
                <a:cs typeface="Trebuchet MS"/>
              </a:rPr>
              <a:t>possibilities.</a:t>
            </a:r>
            <a:endParaRPr lang="en-US" sz="1200" dirty="0">
              <a:latin typeface="Trebuchet MS"/>
              <a:cs typeface="Trebuchet M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FDDA2-D307-7D41-8A9B-9D02DEE488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87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C32C3-0E38-EF40-8753-699E473F0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27BE0D8-E95C-3C4B-A373-FA77AFB95C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3549" y="2703443"/>
            <a:ext cx="4660900" cy="677395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1DA1688-B217-4843-B0D0-29E1D20281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3549" y="3546735"/>
            <a:ext cx="4660900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356227-D7D4-F943-AFB2-F20F8B424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817" y="1983144"/>
            <a:ext cx="2853911" cy="289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9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D5093F-A64D-6A42-8920-D62D4FA40C4E}"/>
              </a:ext>
            </a:extLst>
          </p:cNvPr>
          <p:cNvGrpSpPr/>
          <p:nvPr userDrawn="1"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42E0DC-41C4-5D4E-9365-D4101A18F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272"/>
            <a:stretch/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C13913-2F32-2343-B64C-251CB51EA2C7}"/>
                </a:ext>
              </a:extLst>
            </p:cNvPr>
            <p:cNvCxnSpPr>
              <a:cxnSpLocks/>
            </p:cNvCxnSpPr>
            <p:nvPr/>
          </p:nvCxnSpPr>
          <p:spPr>
            <a:xfrm>
              <a:off x="1826811" y="1497477"/>
              <a:ext cx="8538377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DDACB2-B58B-F64A-B55E-70FEB45037B1}"/>
                </a:ext>
              </a:extLst>
            </p:cNvPr>
            <p:cNvSpPr/>
            <p:nvPr/>
          </p:nvSpPr>
          <p:spPr>
            <a:xfrm>
              <a:off x="5589104" y="990581"/>
              <a:ext cx="1013791" cy="101379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6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A6396A-6CC8-EE41-8B23-9407CDA8FD3F}"/>
                </a:ext>
              </a:extLst>
            </p:cNvPr>
            <p:cNvCxnSpPr>
              <a:cxnSpLocks/>
            </p:cNvCxnSpPr>
            <p:nvPr/>
          </p:nvCxnSpPr>
          <p:spPr>
            <a:xfrm>
              <a:off x="1826811" y="5360525"/>
              <a:ext cx="8538377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4DCAAE-06D4-1C42-A8CE-0E38F73143D0}"/>
                </a:ext>
              </a:extLst>
            </p:cNvPr>
            <p:cNvSpPr/>
            <p:nvPr/>
          </p:nvSpPr>
          <p:spPr>
            <a:xfrm>
              <a:off x="5589104" y="4853629"/>
              <a:ext cx="1013791" cy="101379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6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F89AB1-B31C-E448-B85A-7845F94BB1BB}"/>
                </a:ext>
              </a:extLst>
            </p:cNvPr>
            <p:cNvSpPr/>
            <p:nvPr/>
          </p:nvSpPr>
          <p:spPr>
            <a:xfrm>
              <a:off x="-1" y="2494755"/>
              <a:ext cx="12192001" cy="1866622"/>
            </a:xfrm>
            <a:prstGeom prst="rect">
              <a:avLst/>
            </a:prstGeom>
            <a:solidFill>
              <a:srgbClr val="FFC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5F5AD75-B71E-D94B-A05C-66D485089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0916" y="1320514"/>
              <a:ext cx="650162" cy="43344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7CDAB06-B996-2747-B5EA-CA07085E5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770916" y="5143800"/>
              <a:ext cx="650162" cy="433441"/>
            </a:xfrm>
            <a:prstGeom prst="rect">
              <a:avLst/>
            </a:prstGeom>
          </p:spPr>
        </p:pic>
      </p:grp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4E663CB2-1E13-F842-839B-5A8CD0A85A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71" y="2937860"/>
            <a:ext cx="10414849" cy="9804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We don’t yet know what our best self can be…together, we all need to find it.</a:t>
            </a:r>
          </a:p>
        </p:txBody>
      </p:sp>
    </p:spTree>
    <p:extLst>
      <p:ext uri="{BB962C8B-B14F-4D97-AF65-F5344CB8AC3E}">
        <p14:creationId xmlns:p14="http://schemas.microsoft.com/office/powerpoint/2010/main" val="456981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33246C5-2D29-F946-B2F7-3B9C84905703}"/>
              </a:ext>
            </a:extLst>
          </p:cNvPr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4CE2E98-8D1A-CD4B-B1A9-88632EBA6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BB83C3-3C45-0841-A413-09852839C40C}"/>
                </a:ext>
              </a:extLst>
            </p:cNvPr>
            <p:cNvCxnSpPr>
              <a:cxnSpLocks/>
            </p:cNvCxnSpPr>
            <p:nvPr/>
          </p:nvCxnSpPr>
          <p:spPr>
            <a:xfrm>
              <a:off x="1826811" y="1497477"/>
              <a:ext cx="85383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7FDDB52-74F4-BD45-9465-8A1053479EC4}"/>
                </a:ext>
              </a:extLst>
            </p:cNvPr>
            <p:cNvSpPr/>
            <p:nvPr/>
          </p:nvSpPr>
          <p:spPr>
            <a:xfrm>
              <a:off x="5589104" y="990581"/>
              <a:ext cx="1013791" cy="10137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DFCEBF5-ADAA-7B46-9038-529B9CAD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826811" y="5360525"/>
              <a:ext cx="85383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772748-8129-DF4A-8381-C7C56673891E}"/>
                </a:ext>
              </a:extLst>
            </p:cNvPr>
            <p:cNvSpPr/>
            <p:nvPr/>
          </p:nvSpPr>
          <p:spPr>
            <a:xfrm>
              <a:off x="5589104" y="4853629"/>
              <a:ext cx="1013791" cy="10137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7E82D3-A127-8949-B1E6-B259F329C874}"/>
                </a:ext>
              </a:extLst>
            </p:cNvPr>
            <p:cNvSpPr/>
            <p:nvPr/>
          </p:nvSpPr>
          <p:spPr>
            <a:xfrm>
              <a:off x="-1" y="2494755"/>
              <a:ext cx="12192001" cy="18666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EB4B2D7-120C-C34A-B84F-EA07D8F4A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0855" y="1305854"/>
              <a:ext cx="690281" cy="46018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279F7D-5F09-5A4A-BBE3-A178B7A30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750855" y="5128560"/>
              <a:ext cx="690281" cy="460187"/>
            </a:xfrm>
            <a:prstGeom prst="rect">
              <a:avLst/>
            </a:prstGeom>
          </p:spPr>
        </p:pic>
      </p:grp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4F3A9B5-49EA-D54B-89B9-093CE6BD84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71" y="2937860"/>
            <a:ext cx="10414849" cy="9804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We don’t yet know what our best self can be…together, we all need to find it.</a:t>
            </a:r>
          </a:p>
        </p:txBody>
      </p:sp>
    </p:spTree>
    <p:extLst>
      <p:ext uri="{BB962C8B-B14F-4D97-AF65-F5344CB8AC3E}">
        <p14:creationId xmlns:p14="http://schemas.microsoft.com/office/powerpoint/2010/main" val="2181872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25A00D-820B-394B-BB34-47EBF2ABE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71227B-224F-8845-985A-7D474CAE570C}"/>
              </a:ext>
            </a:extLst>
          </p:cNvPr>
          <p:cNvSpPr/>
          <p:nvPr/>
        </p:nvSpPr>
        <p:spPr>
          <a:xfrm>
            <a:off x="-1" y="2958419"/>
            <a:ext cx="12192001" cy="9411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FC234-CE84-CE4A-AEC5-3D8F75B4E49C}"/>
              </a:ext>
            </a:extLst>
          </p:cNvPr>
          <p:cNvSpPr txBox="1"/>
          <p:nvPr/>
        </p:nvSpPr>
        <p:spPr>
          <a:xfrm>
            <a:off x="1822703" y="3210350"/>
            <a:ext cx="85465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34758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7E3552-DEBB-C944-A554-82AFCB8419BA}"/>
              </a:ext>
            </a:extLst>
          </p:cNvPr>
          <p:cNvSpPr/>
          <p:nvPr/>
        </p:nvSpPr>
        <p:spPr>
          <a:xfrm>
            <a:off x="0" y="4872178"/>
            <a:ext cx="12192000" cy="121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982E9-2715-D941-B379-71A97DB1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1168" b="21932"/>
          <a:stretch/>
        </p:blipFill>
        <p:spPr>
          <a:xfrm>
            <a:off x="-1" y="4933072"/>
            <a:ext cx="12192001" cy="1924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8D1FCC-C828-5245-A412-37087985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335" y="963303"/>
            <a:ext cx="2887330" cy="292557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754ED87-0658-414E-9715-03B9642412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65550" y="5448601"/>
            <a:ext cx="4660900" cy="4460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Title2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A2028A-6C2D-9540-910F-711B608C5F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65550" y="5961363"/>
            <a:ext cx="4660900" cy="350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Date2</a:t>
            </a:r>
          </a:p>
        </p:txBody>
      </p:sp>
    </p:spTree>
    <p:extLst>
      <p:ext uri="{BB962C8B-B14F-4D97-AF65-F5344CB8AC3E}">
        <p14:creationId xmlns:p14="http://schemas.microsoft.com/office/powerpoint/2010/main" val="3031324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9982E9-2715-D941-B379-71A97DB1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0C39C82-22A6-0A45-B0AE-051068866D21}"/>
              </a:ext>
            </a:extLst>
          </p:cNvPr>
          <p:cNvCxnSpPr>
            <a:cxnSpLocks/>
          </p:cNvCxnSpPr>
          <p:nvPr userDrawn="1"/>
        </p:nvCxnSpPr>
        <p:spPr>
          <a:xfrm>
            <a:off x="-1" y="6311590"/>
            <a:ext cx="1219200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FA6151DA-0E50-3747-B88F-29F646B314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096" y="354615"/>
            <a:ext cx="10515600" cy="823945"/>
          </a:xfrm>
          <a:prstGeom prst="rect">
            <a:avLst/>
          </a:prstGeom>
        </p:spPr>
        <p:txBody>
          <a:bodyPr/>
          <a:lstStyle>
            <a:lvl1pPr>
              <a:defRPr sz="4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Title3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8378D0F-E7EF-4A4B-83B1-DE98788093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3425" y="1178560"/>
            <a:ext cx="10355263" cy="4792028"/>
          </a:xfrm>
          <a:prstGeom prst="rect">
            <a:avLst/>
          </a:prstGeom>
        </p:spPr>
        <p:txBody>
          <a:bodyPr/>
          <a:lstStyle>
            <a:lvl1pPr>
              <a:buClr>
                <a:srgbClr val="F7BF32"/>
              </a:buClr>
              <a:defRPr b="0" i="0">
                <a:latin typeface="Avenir 65 Medium" panose="02000503020000020003" pitchFamily="2" charset="0"/>
              </a:defRPr>
            </a:lvl1pPr>
            <a:lvl2pPr>
              <a:buClr>
                <a:srgbClr val="F7BF32"/>
              </a:buClr>
              <a:defRPr b="0" i="0">
                <a:latin typeface="Avenir 55 Roman" panose="02000503020000020003" pitchFamily="2" charset="0"/>
              </a:defRPr>
            </a:lvl2pPr>
            <a:lvl3pPr>
              <a:buClr>
                <a:srgbClr val="F7BF32"/>
              </a:buClr>
              <a:defRPr b="0" i="0">
                <a:latin typeface="Avenir 55 Roman" panose="02000503020000020003" pitchFamily="2" charset="0"/>
              </a:defRPr>
            </a:lvl3pPr>
            <a:lvl4pPr>
              <a:buClr>
                <a:srgbClr val="F7BF32"/>
              </a:buClr>
              <a:defRPr b="0" i="0">
                <a:latin typeface="Avenir 55 Roman" panose="02000503020000020003" pitchFamily="2" charset="0"/>
              </a:defRPr>
            </a:lvl4pPr>
            <a:lvl5pPr>
              <a:buClr>
                <a:srgbClr val="F7BF32"/>
              </a:buClr>
              <a:defRPr b="0" i="0">
                <a:latin typeface="Avenir 55 Roman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2006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9982E9-2715-D941-B379-71A97DB1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0C39C82-22A6-0A45-B0AE-051068866D21}"/>
              </a:ext>
            </a:extLst>
          </p:cNvPr>
          <p:cNvCxnSpPr>
            <a:cxnSpLocks/>
          </p:cNvCxnSpPr>
          <p:nvPr userDrawn="1"/>
        </p:nvCxnSpPr>
        <p:spPr>
          <a:xfrm>
            <a:off x="-1" y="6311590"/>
            <a:ext cx="1219200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39A8CB0-9A70-A144-93B6-FBAF6A78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54452"/>
            <a:ext cx="10515600" cy="1139861"/>
          </a:xfrm>
          <a:prstGeom prst="rect">
            <a:avLst/>
          </a:prstGeom>
        </p:spPr>
        <p:txBody>
          <a:bodyPr/>
          <a:lstStyle>
            <a:lvl1pPr algn="ctr"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119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7E3552-DEBB-C944-A554-82AFCB8419BA}"/>
              </a:ext>
            </a:extLst>
          </p:cNvPr>
          <p:cNvSpPr/>
          <p:nvPr/>
        </p:nvSpPr>
        <p:spPr>
          <a:xfrm>
            <a:off x="0" y="4872178"/>
            <a:ext cx="12192000" cy="121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982E9-2715-D941-B379-71A97DB1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1168" b="21932"/>
          <a:stretch/>
        </p:blipFill>
        <p:spPr>
          <a:xfrm>
            <a:off x="-1" y="4933072"/>
            <a:ext cx="12192001" cy="19249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59C787-850A-E94C-BE82-DEF54263A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54452"/>
            <a:ext cx="10515600" cy="1139861"/>
          </a:xfrm>
          <a:prstGeom prst="rect">
            <a:avLst/>
          </a:prstGeom>
        </p:spPr>
        <p:txBody>
          <a:bodyPr/>
          <a:lstStyle>
            <a:lvl1pPr algn="ctr"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059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D4AF910-3B45-C642-BA40-7F26C292CBB7}"/>
              </a:ext>
            </a:extLst>
          </p:cNvPr>
          <p:cNvGrpSpPr/>
          <p:nvPr userDrawn="1"/>
        </p:nvGrpSpPr>
        <p:grpSpPr>
          <a:xfrm>
            <a:off x="0" y="0"/>
            <a:ext cx="6143872" cy="6858000"/>
            <a:chOff x="0" y="0"/>
            <a:chExt cx="6143872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89D864-D3E3-854A-9727-A7FA3A3C3175}"/>
                </a:ext>
              </a:extLst>
            </p:cNvPr>
            <p:cNvSpPr/>
            <p:nvPr/>
          </p:nvSpPr>
          <p:spPr>
            <a:xfrm>
              <a:off x="5617345" y="0"/>
              <a:ext cx="526527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8ED27C-6546-2A4D-8DF8-81E2F1D5CA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000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1061A9F-A15E-C64A-9549-79374FACE1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833" y="3229691"/>
            <a:ext cx="4702175" cy="3986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What We’ll Cover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FA52A49-6633-E54F-9E51-57323147E9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1833" y="1128199"/>
            <a:ext cx="4704334" cy="4564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200000"/>
              </a:lnSpc>
              <a:buClr>
                <a:srgbClr val="FFC629"/>
              </a:buClr>
              <a:buFont typeface="Arial" panose="020B0604020202020204" pitchFamily="34" charset="0"/>
              <a:buChar char="•"/>
              <a:defRPr sz="1800" b="0" i="0"/>
            </a:lvl2pPr>
          </a:lstStyle>
          <a:p>
            <a:pPr>
              <a:lnSpc>
                <a:spcPct val="200000"/>
              </a:lnSpc>
            </a:pPr>
            <a:r>
              <a:rPr lang="en-US" dirty="0">
                <a:latin typeface="Avenir 65 Medium" panose="02000503020000020003" pitchFamily="2" charset="0"/>
              </a:rPr>
              <a:t>Content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Avenir 65 Medium" panose="02000503020000020003" pitchFamily="2" charset="0"/>
              </a:rPr>
              <a:t>Content</a:t>
            </a:r>
          </a:p>
          <a:p>
            <a:pPr marL="742950" lvl="1" indent="-285750">
              <a:lnSpc>
                <a:spcPct val="200000"/>
              </a:lnSpc>
              <a:buClr>
                <a:srgbClr val="FFC629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venir 65 Medium" panose="02000503020000020003" pitchFamily="2" charset="0"/>
              </a:rPr>
              <a:t>Content</a:t>
            </a:r>
          </a:p>
          <a:p>
            <a:pPr marL="742950" lvl="1" indent="-285750">
              <a:lnSpc>
                <a:spcPct val="200000"/>
              </a:lnSpc>
              <a:buClr>
                <a:srgbClr val="FFC629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venir 65 Medium" panose="02000503020000020003" pitchFamily="2" charset="0"/>
              </a:rPr>
              <a:t>Content</a:t>
            </a:r>
          </a:p>
          <a:p>
            <a:pPr marL="742950" lvl="1" indent="-285750">
              <a:lnSpc>
                <a:spcPct val="200000"/>
              </a:lnSpc>
              <a:buClr>
                <a:srgbClr val="FFC629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venir 65 Medium" panose="02000503020000020003" pitchFamily="2" charset="0"/>
              </a:rPr>
              <a:t>Content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Avenir 65 Medium" panose="02000503020000020003" pitchFamily="2" charset="0"/>
              </a:rPr>
              <a:t>Content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Avenir 65 Medium" panose="02000503020000020003" pitchFamily="2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6207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6B76FD-EBC2-924F-90F9-5FBB8B224E6C}"/>
              </a:ext>
            </a:extLst>
          </p:cNvPr>
          <p:cNvSpPr/>
          <p:nvPr/>
        </p:nvSpPr>
        <p:spPr>
          <a:xfrm>
            <a:off x="-1" y="6224584"/>
            <a:ext cx="12192001" cy="2607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04431-1C59-AA44-82EC-D02845A98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324" r="1434" b="242"/>
          <a:stretch/>
        </p:blipFill>
        <p:spPr>
          <a:xfrm>
            <a:off x="0" y="6279639"/>
            <a:ext cx="12192000" cy="57836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6176D2-EEF6-1043-9E18-99A5E6FB1DED}"/>
              </a:ext>
            </a:extLst>
          </p:cNvPr>
          <p:cNvCxnSpPr>
            <a:cxnSpLocks/>
          </p:cNvCxnSpPr>
          <p:nvPr/>
        </p:nvCxnSpPr>
        <p:spPr>
          <a:xfrm>
            <a:off x="-13856" y="1260574"/>
            <a:ext cx="6096001" cy="0"/>
          </a:xfrm>
          <a:prstGeom prst="line">
            <a:avLst/>
          </a:prstGeom>
          <a:ln w="2857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B75B1AC-CF2D-704D-8913-3B88C08C39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8083" y="600075"/>
            <a:ext cx="5680075" cy="66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Title7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8360B5A-D265-7849-A437-ACE53640BB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8083" y="1752600"/>
            <a:ext cx="4257675" cy="33528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C629"/>
              </a:buClr>
              <a:buFont typeface="Arial" panose="020B0604020202020204" pitchFamily="34" charset="0"/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r>
              <a:rPr lang="en-US" sz="1500" b="1" dirty="0">
                <a:latin typeface="Avenir 95 Black" panose="02000503020000020003" pitchFamily="2" charset="0"/>
              </a:rPr>
              <a:t>Points:</a:t>
            </a:r>
          </a:p>
          <a:p>
            <a:endParaRPr lang="en-US" sz="1500" dirty="0">
              <a:latin typeface="Avenir 65 Medium" panose="02000503020000020003" pitchFamily="2" charset="0"/>
            </a:endParaRPr>
          </a:p>
          <a:p>
            <a:pPr marL="285750" indent="-285750">
              <a:buClr>
                <a:srgbClr val="FFC629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latin typeface="Avenir 65 Medium" panose="02000503020000020003" pitchFamily="2" charset="0"/>
              </a:rPr>
              <a:t>Point 1</a:t>
            </a:r>
          </a:p>
          <a:p>
            <a:pPr marL="285750" indent="-285750">
              <a:buClr>
                <a:srgbClr val="FFC629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latin typeface="Avenir 65 Medium" panose="02000503020000020003" pitchFamily="2" charset="0"/>
              </a:rPr>
              <a:t>Point 2</a:t>
            </a:r>
          </a:p>
          <a:p>
            <a:pPr marL="285750" indent="-285750">
              <a:buClr>
                <a:srgbClr val="FFC629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latin typeface="Avenir 65 Medium" panose="02000503020000020003" pitchFamily="2" charset="0"/>
              </a:rPr>
              <a:t>Point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venir 65 Medium" panose="02000503020000020003" pitchFamily="2" charset="0"/>
            </a:endParaRPr>
          </a:p>
          <a:p>
            <a:r>
              <a:rPr lang="en-US" sz="1500" dirty="0">
                <a:latin typeface="Avenir 65 Medium" panose="02000503020000020003" pitchFamily="2" charset="0"/>
              </a:rPr>
              <a:t>Reinforce main points/message here with copy to explain to the consumer.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874033-E928-1743-85FB-DC29CB426C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99667" y="1593184"/>
            <a:ext cx="4794250" cy="3892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05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75F388-1957-4E42-8C71-14A16B93040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0DCAAC-46AE-3343-8F9A-CD4DDA203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27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FE7ACE-CBBD-CE4F-9899-20F39A6A454D}"/>
                </a:ext>
              </a:extLst>
            </p:cNvPr>
            <p:cNvCxnSpPr/>
            <p:nvPr/>
          </p:nvCxnSpPr>
          <p:spPr>
            <a:xfrm>
              <a:off x="3169919" y="3857735"/>
              <a:ext cx="5852160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210CA93-A5F0-FC40-A24C-216D908FFE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08325" y="3247982"/>
            <a:ext cx="6575347" cy="5539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Title1</a:t>
            </a:r>
          </a:p>
        </p:txBody>
      </p:sp>
    </p:spTree>
    <p:extLst>
      <p:ext uri="{BB962C8B-B14F-4D97-AF65-F5344CB8AC3E}">
        <p14:creationId xmlns:p14="http://schemas.microsoft.com/office/powerpoint/2010/main" val="2301743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2C8967C-5DE1-8542-B6F8-DE583745C77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F91AB2-125E-C949-8DAC-F09226535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t="19272"/>
            <a:stretch/>
          </p:blipFill>
          <p:spPr>
            <a:xfrm>
              <a:off x="0" y="-1"/>
              <a:ext cx="12192000" cy="6858001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6F952A-A865-544A-B2DA-A32AF5762272}"/>
                </a:ext>
              </a:extLst>
            </p:cNvPr>
            <p:cNvCxnSpPr/>
            <p:nvPr/>
          </p:nvCxnSpPr>
          <p:spPr>
            <a:xfrm>
              <a:off x="3672840" y="3857735"/>
              <a:ext cx="4846320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BDF5D72F-CC3C-2B4E-B192-FF761F67C8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08325" y="3247982"/>
            <a:ext cx="6575347" cy="5539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Title2</a:t>
            </a:r>
          </a:p>
        </p:txBody>
      </p:sp>
    </p:spTree>
    <p:extLst>
      <p:ext uri="{BB962C8B-B14F-4D97-AF65-F5344CB8AC3E}">
        <p14:creationId xmlns:p14="http://schemas.microsoft.com/office/powerpoint/2010/main" val="308901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865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67" r:id="rId3"/>
    <p:sldLayoutId id="2147483668" r:id="rId4"/>
    <p:sldLayoutId id="2147483669" r:id="rId5"/>
    <p:sldLayoutId id="2147483658" r:id="rId6"/>
    <p:sldLayoutId id="2147483665" r:id="rId7"/>
    <p:sldLayoutId id="2147483660" r:id="rId8"/>
    <p:sldLayoutId id="2147483661" r:id="rId9"/>
    <p:sldLayoutId id="2147483663" r:id="rId10"/>
    <p:sldLayoutId id="2147483664" r:id="rId11"/>
    <p:sldLayoutId id="214748366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xzhang48@kennesaw.edu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64254-2E9C-FE43-85BF-FED19652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7375 Artificial Intelligence</a:t>
            </a:r>
            <a:br>
              <a:rPr lang="en-US" dirty="0"/>
            </a:br>
            <a:r>
              <a:rPr lang="en-US" dirty="0"/>
              <a:t>Spring 2022</a:t>
            </a:r>
            <a:br>
              <a:rPr lang="en-US" dirty="0"/>
            </a:br>
            <a:br>
              <a:rPr lang="en-US" dirty="0"/>
            </a:br>
            <a:r>
              <a:rPr lang="en-US" sz="2400" b="0" dirty="0"/>
              <a:t>Instructor: </a:t>
            </a:r>
            <a:r>
              <a:rPr lang="en-US" sz="2400" b="0" dirty="0" err="1"/>
              <a:t>Xinyue</a:t>
            </a:r>
            <a:r>
              <a:rPr lang="en-US" sz="2400" b="0"/>
              <a:t> Zhang</a:t>
            </a:r>
            <a:endParaRPr lang="en-US" b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FCF317-D240-C248-9E83-02D2143043BE}"/>
              </a:ext>
            </a:extLst>
          </p:cNvPr>
          <p:cNvSpPr/>
          <p:nvPr/>
        </p:nvSpPr>
        <p:spPr>
          <a:xfrm>
            <a:off x="5040406" y="484094"/>
            <a:ext cx="2111188" cy="7973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Lecture </a:t>
            </a:r>
            <a:r>
              <a:rPr lang="en-US" altLang="zh-CN" sz="2800" b="1" dirty="0"/>
              <a:t>5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06032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5680-98A1-3543-A63B-DF2D5C8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Depth-first search (DFS)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191F9-320D-7641-808F-C1556F5A7A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i="1" dirty="0"/>
              <a:t>Depth-first search </a:t>
            </a:r>
            <a:r>
              <a:rPr lang="en-US" dirty="0"/>
              <a:t>always expands the </a:t>
            </a:r>
            <a:r>
              <a:rPr lang="en-US" b="1" dirty="0">
                <a:solidFill>
                  <a:srgbClr val="FF0000"/>
                </a:solidFill>
              </a:rPr>
              <a:t>deepest</a:t>
            </a:r>
            <a:r>
              <a:rPr lang="en-US" dirty="0"/>
              <a:t> node in the current frontier of the search tree.</a:t>
            </a:r>
          </a:p>
          <a:p>
            <a:endParaRPr lang="en-US" dirty="0"/>
          </a:p>
        </p:txBody>
      </p:sp>
      <p:pic>
        <p:nvPicPr>
          <p:cNvPr id="5" name="Picture 4" descr="A picture containing necklet, accessory, locket&#10;&#10;Description automatically generated">
            <a:extLst>
              <a:ext uri="{FF2B5EF4-FFF2-40B4-BE49-F238E27FC236}">
                <a16:creationId xmlns:a16="http://schemas.microsoft.com/office/drawing/2014/main" id="{9DC1C456-3D88-D040-9122-44800B7B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2126860"/>
            <a:ext cx="70231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63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5680-98A1-3543-A63B-DF2D5C8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Depth-first search (DFS)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191F9-320D-7641-808F-C1556F5A7A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i="1" dirty="0"/>
              <a:t>Depth-first search </a:t>
            </a:r>
            <a:r>
              <a:rPr lang="en-US" dirty="0"/>
              <a:t>always expands the </a:t>
            </a:r>
            <a:r>
              <a:rPr lang="en-US" b="1" dirty="0">
                <a:solidFill>
                  <a:srgbClr val="FF0000"/>
                </a:solidFill>
              </a:rPr>
              <a:t>deepest</a:t>
            </a:r>
            <a:r>
              <a:rPr lang="en-US" dirty="0"/>
              <a:t> node in the current frontier of the search tree.</a:t>
            </a:r>
          </a:p>
          <a:p>
            <a:endParaRPr lang="en-US" dirty="0"/>
          </a:p>
        </p:txBody>
      </p:sp>
      <p:pic>
        <p:nvPicPr>
          <p:cNvPr id="6" name="Picture 5" descr="Diagram, shape&#10;&#10;Description automatically generated">
            <a:extLst>
              <a:ext uri="{FF2B5EF4-FFF2-40B4-BE49-F238E27FC236}">
                <a16:creationId xmlns:a16="http://schemas.microsoft.com/office/drawing/2014/main" id="{5AEC9CF4-406A-6142-A787-E74CDA6D5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2066217"/>
            <a:ext cx="7302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84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5680-98A1-3543-A63B-DF2D5C8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Depth-first search (DFS)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191F9-320D-7641-808F-C1556F5A7A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i="1" dirty="0"/>
              <a:t>Depth-first search </a:t>
            </a:r>
            <a:r>
              <a:rPr lang="en-US" dirty="0"/>
              <a:t>always expands the </a:t>
            </a:r>
            <a:r>
              <a:rPr lang="en-US" b="1" dirty="0">
                <a:solidFill>
                  <a:srgbClr val="FF0000"/>
                </a:solidFill>
              </a:rPr>
              <a:t>deepest</a:t>
            </a:r>
            <a:r>
              <a:rPr lang="en-US" dirty="0"/>
              <a:t> node in the current frontier of the search tree.</a:t>
            </a:r>
          </a:p>
          <a:p>
            <a:endParaRPr lang="en-US" dirty="0"/>
          </a:p>
        </p:txBody>
      </p:sp>
      <p:pic>
        <p:nvPicPr>
          <p:cNvPr id="5" name="Picture 4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C1E5A399-29C0-7E49-B52D-A2849B81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2083528"/>
            <a:ext cx="73279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77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5680-98A1-3543-A63B-DF2D5C8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Depth-first search (DFS)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191F9-320D-7641-808F-C1556F5A7A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i="1" dirty="0"/>
              <a:t>Depth-first search </a:t>
            </a:r>
            <a:r>
              <a:rPr lang="en-US" dirty="0"/>
              <a:t>always expands the </a:t>
            </a:r>
            <a:r>
              <a:rPr lang="en-US" b="1" dirty="0">
                <a:solidFill>
                  <a:srgbClr val="FF0000"/>
                </a:solidFill>
              </a:rPr>
              <a:t>deepest</a:t>
            </a:r>
            <a:r>
              <a:rPr lang="en-US" dirty="0"/>
              <a:t> node in the current frontier of the search tree.</a:t>
            </a:r>
          </a:p>
          <a:p>
            <a:endParaRPr lang="en-US" dirty="0"/>
          </a:p>
        </p:txBody>
      </p:sp>
      <p:pic>
        <p:nvPicPr>
          <p:cNvPr id="5" name="Picture 4" descr="A picture containing watch, clock&#10;&#10;Description automatically generated">
            <a:extLst>
              <a:ext uri="{FF2B5EF4-FFF2-40B4-BE49-F238E27FC236}">
                <a16:creationId xmlns:a16="http://schemas.microsoft.com/office/drawing/2014/main" id="{15CCE8B2-668B-7D45-A62C-8FE3F45E9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2" b="2769"/>
          <a:stretch/>
        </p:blipFill>
        <p:spPr>
          <a:xfrm>
            <a:off x="2362200" y="2141315"/>
            <a:ext cx="7467600" cy="400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3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5680-98A1-3543-A63B-DF2D5C8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Depth-first search (DFS)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191F9-320D-7641-808F-C1556F5A7A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i="1" dirty="0"/>
              <a:t>Depth-first search </a:t>
            </a:r>
            <a:r>
              <a:rPr lang="en-US" dirty="0"/>
              <a:t>always expands the </a:t>
            </a:r>
            <a:r>
              <a:rPr lang="en-US" b="1" dirty="0">
                <a:solidFill>
                  <a:srgbClr val="FF0000"/>
                </a:solidFill>
              </a:rPr>
              <a:t>deepest</a:t>
            </a:r>
            <a:r>
              <a:rPr lang="en-US" dirty="0"/>
              <a:t> node in the current frontier of the search tree.</a:t>
            </a:r>
          </a:p>
          <a:p>
            <a:endParaRPr lang="en-US" dirty="0"/>
          </a:p>
        </p:txBody>
      </p:sp>
      <p:pic>
        <p:nvPicPr>
          <p:cNvPr id="5" name="Picture 4" descr="A picture containing watch&#10;&#10;Description automatically generated">
            <a:extLst>
              <a:ext uri="{FF2B5EF4-FFF2-40B4-BE49-F238E27FC236}">
                <a16:creationId xmlns:a16="http://schemas.microsoft.com/office/drawing/2014/main" id="{01CD58C8-4446-4C43-BB52-7566D01DD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2002505"/>
            <a:ext cx="68072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3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5680-98A1-3543-A63B-DF2D5C8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Depth-first search (DFS)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191F9-320D-7641-808F-C1556F5A7A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i="1" dirty="0"/>
              <a:t>Depth-first search </a:t>
            </a:r>
            <a:r>
              <a:rPr lang="en-US" dirty="0"/>
              <a:t>always expands the </a:t>
            </a:r>
            <a:r>
              <a:rPr lang="en-US" b="1" dirty="0">
                <a:solidFill>
                  <a:srgbClr val="FF0000"/>
                </a:solidFill>
              </a:rPr>
              <a:t>deepest</a:t>
            </a:r>
            <a:r>
              <a:rPr lang="en-US" dirty="0"/>
              <a:t> node in the current frontier of the search tree.</a:t>
            </a:r>
          </a:p>
          <a:p>
            <a:endParaRPr lang="en-US" dirty="0"/>
          </a:p>
        </p:txBody>
      </p:sp>
      <p:pic>
        <p:nvPicPr>
          <p:cNvPr id="5" name="Picture 4" descr="Diagram, shape&#10;&#10;Description automatically generated">
            <a:extLst>
              <a:ext uri="{FF2B5EF4-FFF2-40B4-BE49-F238E27FC236}">
                <a16:creationId xmlns:a16="http://schemas.microsoft.com/office/drawing/2014/main" id="{862CF1D0-4839-AC42-A866-1C469EB8E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712" y="2002505"/>
            <a:ext cx="59817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68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5680-98A1-3543-A63B-DF2D5C8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Depth-first search (DFS)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191F9-320D-7641-808F-C1556F5A7A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i="1" dirty="0"/>
              <a:t>Depth-first search </a:t>
            </a:r>
            <a:r>
              <a:rPr lang="en-US" dirty="0"/>
              <a:t>always expands the </a:t>
            </a:r>
            <a:r>
              <a:rPr lang="en-US" b="1" dirty="0">
                <a:solidFill>
                  <a:srgbClr val="FF0000"/>
                </a:solidFill>
              </a:rPr>
              <a:t>deepest</a:t>
            </a:r>
            <a:r>
              <a:rPr lang="en-US" dirty="0"/>
              <a:t> node in the current frontier of the search tree.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2B7C465-4475-414C-A996-3C2850ABB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117" y="2002505"/>
            <a:ext cx="6654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07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5680-98A1-3543-A63B-DF2D5C8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Depth-first search (DFS)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191F9-320D-7641-808F-C1556F5A7A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i="1" dirty="0"/>
              <a:t>Depth-first search </a:t>
            </a:r>
            <a:r>
              <a:rPr lang="en-US" dirty="0"/>
              <a:t>always expands the </a:t>
            </a:r>
            <a:r>
              <a:rPr lang="en-US" b="1" dirty="0">
                <a:solidFill>
                  <a:srgbClr val="FF0000"/>
                </a:solidFill>
              </a:rPr>
              <a:t>deepest</a:t>
            </a:r>
            <a:r>
              <a:rPr lang="en-US" dirty="0"/>
              <a:t> node in the current frontier of the search tree.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2E48D04-477D-C245-899F-AA78E5961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188" y="2002505"/>
            <a:ext cx="6223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60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5680-98A1-3543-A63B-DF2D5C8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Depth-first search (DFS)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191F9-320D-7641-808F-C1556F5A7A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i="1" dirty="0"/>
              <a:t>Depth-first search </a:t>
            </a:r>
            <a:r>
              <a:rPr lang="en-US" dirty="0"/>
              <a:t>always expands the </a:t>
            </a:r>
            <a:r>
              <a:rPr lang="en-US" b="1" dirty="0">
                <a:solidFill>
                  <a:srgbClr val="FF0000"/>
                </a:solidFill>
              </a:rPr>
              <a:t>deepest</a:t>
            </a:r>
            <a:r>
              <a:rPr lang="en-US" dirty="0"/>
              <a:t> node in the current frontier of the search tree.</a:t>
            </a:r>
          </a:p>
          <a:p>
            <a:endParaRPr lang="en-US" dirty="0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F25D72EA-55C0-8F44-AE46-76ACD1B09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2" b="4940"/>
          <a:stretch/>
        </p:blipFill>
        <p:spPr>
          <a:xfrm>
            <a:off x="4042779" y="2069920"/>
            <a:ext cx="5588000" cy="390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10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5680-98A1-3543-A63B-DF2D5C8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Depth-first search (DFS)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191F9-320D-7641-808F-C1556F5A7A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i="1" dirty="0"/>
              <a:t>Depth-first search </a:t>
            </a:r>
            <a:r>
              <a:rPr lang="en-US" dirty="0"/>
              <a:t>always expands the </a:t>
            </a:r>
            <a:r>
              <a:rPr lang="en-US" b="1" dirty="0">
                <a:solidFill>
                  <a:srgbClr val="FF0000"/>
                </a:solidFill>
              </a:rPr>
              <a:t>deepest</a:t>
            </a:r>
            <a:r>
              <a:rPr lang="en-US" dirty="0"/>
              <a:t> node in the current frontier of the search tree.</a:t>
            </a:r>
          </a:p>
          <a:p>
            <a:endParaRPr lang="en-US" dirty="0"/>
          </a:p>
        </p:txBody>
      </p:sp>
      <p:pic>
        <p:nvPicPr>
          <p:cNvPr id="5" name="Picture 4" descr="A picture containing watch&#10;&#10;Description automatically generated">
            <a:extLst>
              <a:ext uri="{FF2B5EF4-FFF2-40B4-BE49-F238E27FC236}">
                <a16:creationId xmlns:a16="http://schemas.microsoft.com/office/drawing/2014/main" id="{CFC1B992-3499-EC41-AA89-97CA138B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987" y="2002505"/>
            <a:ext cx="51308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4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A65E5-929B-8C4E-AD46-61A52AF4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C1DA7-B168-6E44-B597-055DBDADA8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altLang="en-US" sz="3200" dirty="0"/>
              <a:t>Review of Lecture </a:t>
            </a:r>
            <a:r>
              <a:rPr lang="en-US" altLang="zh-CN" sz="3200" dirty="0"/>
              <a:t>4</a:t>
            </a:r>
            <a:endParaRPr lang="en-GB" altLang="zh-CN" sz="3200" dirty="0"/>
          </a:p>
          <a:p>
            <a:pPr lvl="1"/>
            <a:r>
              <a:rPr lang="en-GB" altLang="en-US" sz="2800" dirty="0"/>
              <a:t>Tree Structure</a:t>
            </a:r>
            <a:endParaRPr lang="en-GB" altLang="en-US" sz="3200" dirty="0"/>
          </a:p>
          <a:p>
            <a:pPr lvl="1"/>
            <a:r>
              <a:rPr lang="en-GB" altLang="en-US" sz="2800" dirty="0"/>
              <a:t>Backtracking Algorithm</a:t>
            </a:r>
            <a:endParaRPr lang="en-GB" altLang="en-US" sz="3200" dirty="0"/>
          </a:p>
          <a:p>
            <a:r>
              <a:rPr lang="en-GB" altLang="en-US" sz="3200" dirty="0"/>
              <a:t>Depth-first search (DFS)</a:t>
            </a:r>
          </a:p>
          <a:p>
            <a:r>
              <a:rPr lang="en-GB" altLang="en-US" sz="3200" dirty="0"/>
              <a:t>Breadth-first search (BFS)</a:t>
            </a:r>
          </a:p>
          <a:p>
            <a:r>
              <a:rPr lang="en-GB" altLang="en-US" sz="3200" dirty="0"/>
              <a:t>Depth-limited search</a:t>
            </a:r>
          </a:p>
          <a:p>
            <a:r>
              <a:rPr lang="en-US" sz="3200" dirty="0"/>
              <a:t>Iterative deepening depth-first search</a:t>
            </a:r>
            <a:endParaRPr lang="en-GB" altLang="en-US" sz="3600" dirty="0"/>
          </a:p>
          <a:p>
            <a:r>
              <a:rPr lang="en-GB" altLang="en-US" sz="32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678691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5680-98A1-3543-A63B-DF2D5C8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Depth-first search (DFS)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191F9-320D-7641-808F-C1556F5A7A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i="1" dirty="0"/>
              <a:t>Depth-first search </a:t>
            </a:r>
            <a:r>
              <a:rPr lang="en-US" dirty="0"/>
              <a:t>always expands the </a:t>
            </a:r>
            <a:r>
              <a:rPr lang="en-US" b="1" dirty="0">
                <a:solidFill>
                  <a:srgbClr val="FF0000"/>
                </a:solidFill>
              </a:rPr>
              <a:t>deepest</a:t>
            </a:r>
            <a:r>
              <a:rPr lang="en-US" dirty="0"/>
              <a:t> node in the current frontier of the search tree.</a:t>
            </a:r>
          </a:p>
          <a:p>
            <a:endParaRPr lang="en-US" dirty="0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331587F9-A4F7-FA4B-B2C3-D40962FCB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240" y="2002505"/>
            <a:ext cx="47371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82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5680-98A1-3543-A63B-DF2D5C8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Depth-first search (DFS)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191F9-320D-7641-808F-C1556F5A7A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i="1" dirty="0"/>
              <a:t>Depth-first search </a:t>
            </a:r>
            <a:r>
              <a:rPr lang="en-US" dirty="0"/>
              <a:t>always expands the </a:t>
            </a:r>
            <a:r>
              <a:rPr lang="en-US" b="1" dirty="0">
                <a:solidFill>
                  <a:srgbClr val="FF0000"/>
                </a:solidFill>
              </a:rPr>
              <a:t>deepest</a:t>
            </a:r>
            <a:r>
              <a:rPr lang="en-US" dirty="0"/>
              <a:t> node in the current frontier of the search tree.</a:t>
            </a:r>
          </a:p>
          <a:p>
            <a:endParaRPr lang="en-US" dirty="0"/>
          </a:p>
        </p:txBody>
      </p:sp>
      <p:pic>
        <p:nvPicPr>
          <p:cNvPr id="5" name="Picture 4" descr="A picture containing watch&#10;&#10;Description automatically generated">
            <a:extLst>
              <a:ext uri="{FF2B5EF4-FFF2-40B4-BE49-F238E27FC236}">
                <a16:creationId xmlns:a16="http://schemas.microsoft.com/office/drawing/2014/main" id="{A748AD84-274C-5449-9669-C0BF70877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37" y="2002505"/>
            <a:ext cx="4610100" cy="4114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123B28C-5AC2-BA4F-B713-99BFBA4E7905}"/>
              </a:ext>
            </a:extLst>
          </p:cNvPr>
          <p:cNvSpPr/>
          <p:nvPr/>
        </p:nvSpPr>
        <p:spPr>
          <a:xfrm>
            <a:off x="6620719" y="5289630"/>
            <a:ext cx="1134319" cy="8276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B92047-904E-EA49-B03B-E72FC7CE7FB3}"/>
              </a:ext>
            </a:extLst>
          </p:cNvPr>
          <p:cNvSpPr txBox="1"/>
          <p:nvPr/>
        </p:nvSpPr>
        <p:spPr>
          <a:xfrm>
            <a:off x="4089419" y="5479385"/>
            <a:ext cx="215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only goal node</a:t>
            </a:r>
          </a:p>
        </p:txBody>
      </p:sp>
    </p:spTree>
    <p:extLst>
      <p:ext uri="{BB962C8B-B14F-4D97-AF65-F5344CB8AC3E}">
        <p14:creationId xmlns:p14="http://schemas.microsoft.com/office/powerpoint/2010/main" val="4286668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C14F-E80E-ED4F-8D4D-1AF0F8B78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Depth-first search (DFS)</a:t>
            </a:r>
            <a:br>
              <a:rPr lang="en-GB" altLang="en-US" dirty="0"/>
            </a:br>
            <a:endParaRPr lang="en-US" dirty="0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1845617D-FB54-5C43-A8B3-866BBDC59191}"/>
              </a:ext>
            </a:extLst>
          </p:cNvPr>
          <p:cNvGrpSpPr/>
          <p:nvPr/>
        </p:nvGrpSpPr>
        <p:grpSpPr>
          <a:xfrm>
            <a:off x="3339147" y="1025272"/>
            <a:ext cx="5513705" cy="1307465"/>
            <a:chOff x="2326437" y="1326214"/>
            <a:chExt cx="5513705" cy="130746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CF696937-BD55-C345-AB8D-D00F5C608764}"/>
                </a:ext>
              </a:extLst>
            </p:cNvPr>
            <p:cNvSpPr/>
            <p:nvPr/>
          </p:nvSpPr>
          <p:spPr>
            <a:xfrm>
              <a:off x="2339152" y="1602776"/>
              <a:ext cx="5488305" cy="1017905"/>
            </a:xfrm>
            <a:custGeom>
              <a:avLst/>
              <a:gdLst/>
              <a:ahLst/>
              <a:cxnLst/>
              <a:rect l="l" t="t" r="r" b="b"/>
              <a:pathLst>
                <a:path w="5488305" h="1017905">
                  <a:moveTo>
                    <a:pt x="0" y="0"/>
                  </a:moveTo>
                  <a:lnTo>
                    <a:pt x="0" y="1017598"/>
                  </a:lnTo>
                  <a:lnTo>
                    <a:pt x="5488052" y="1017598"/>
                  </a:lnTo>
                  <a:lnTo>
                    <a:pt x="5488052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0B8F265F-2293-9341-9BD5-595B63001CF2}"/>
                </a:ext>
              </a:extLst>
            </p:cNvPr>
            <p:cNvSpPr/>
            <p:nvPr/>
          </p:nvSpPr>
          <p:spPr>
            <a:xfrm>
              <a:off x="2466307" y="1326214"/>
              <a:ext cx="5234305" cy="553720"/>
            </a:xfrm>
            <a:custGeom>
              <a:avLst/>
              <a:gdLst/>
              <a:ahLst/>
              <a:cxnLst/>
              <a:rect l="l" t="t" r="r" b="b"/>
              <a:pathLst>
                <a:path w="5234305" h="553719">
                  <a:moveTo>
                    <a:pt x="5233742" y="0"/>
                  </a:moveTo>
                  <a:lnTo>
                    <a:pt x="0" y="0"/>
                  </a:lnTo>
                  <a:lnTo>
                    <a:pt x="0" y="553124"/>
                  </a:lnTo>
                  <a:lnTo>
                    <a:pt x="5233742" y="553124"/>
                  </a:lnTo>
                  <a:lnTo>
                    <a:pt x="52337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7C286C14-1B70-1A41-9BBD-901F466FE36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6307" y="1326214"/>
              <a:ext cx="642132" cy="553124"/>
            </a:xfrm>
            <a:prstGeom prst="rect">
              <a:avLst/>
            </a:prstGeom>
          </p:spPr>
        </p:pic>
      </p:grpSp>
      <p:sp>
        <p:nvSpPr>
          <p:cNvPr id="8" name="object 7">
            <a:extLst>
              <a:ext uri="{FF2B5EF4-FFF2-40B4-BE49-F238E27FC236}">
                <a16:creationId xmlns:a16="http://schemas.microsoft.com/office/drawing/2014/main" id="{65F617D4-F403-134A-8CD1-B7E8A78448BA}"/>
              </a:ext>
            </a:extLst>
          </p:cNvPr>
          <p:cNvSpPr txBox="1"/>
          <p:nvPr/>
        </p:nvSpPr>
        <p:spPr>
          <a:xfrm>
            <a:off x="1225899" y="1071922"/>
            <a:ext cx="9740265" cy="42741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021965">
              <a:lnSpc>
                <a:spcPct val="100000"/>
              </a:lnSpc>
              <a:spcBef>
                <a:spcPts val="140"/>
              </a:spcBef>
              <a:tabLst>
                <a:tab pos="4998720" algn="l"/>
              </a:tabLst>
            </a:pPr>
            <a:r>
              <a:rPr sz="2500" b="1" spc="-5" dirty="0">
                <a:solidFill>
                  <a:srgbClr val="FF0000"/>
                </a:solidFill>
                <a:latin typeface="Trebuchet MS"/>
                <a:cs typeface="Trebuchet MS"/>
              </a:rPr>
              <a:t>Assumption:	</a:t>
            </a:r>
            <a:r>
              <a:rPr sz="2500" b="1" spc="-100" dirty="0">
                <a:solidFill>
                  <a:srgbClr val="FF0000"/>
                </a:solidFill>
                <a:latin typeface="Trebuchet MS"/>
                <a:cs typeface="Trebuchet MS"/>
              </a:rPr>
              <a:t>zero</a:t>
            </a:r>
            <a:r>
              <a:rPr sz="2500" b="1" spc="14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500" b="1" spc="-30" dirty="0">
                <a:solidFill>
                  <a:srgbClr val="FF0000"/>
                </a:solidFill>
                <a:latin typeface="Trebuchet MS"/>
                <a:cs typeface="Trebuchet MS"/>
              </a:rPr>
              <a:t>action</a:t>
            </a:r>
            <a:r>
              <a:rPr sz="2500" b="1" spc="15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500" b="1" spc="-10" dirty="0">
                <a:solidFill>
                  <a:srgbClr val="FF0000"/>
                </a:solidFill>
                <a:latin typeface="Trebuchet MS"/>
                <a:cs typeface="Trebuchet MS"/>
              </a:rPr>
              <a:t>costs</a:t>
            </a:r>
            <a:endParaRPr sz="25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145"/>
              </a:spcBef>
            </a:pPr>
            <a:r>
              <a:rPr sz="2500" spc="-40" dirty="0">
                <a:latin typeface="Trebuchet MS"/>
                <a:cs typeface="Trebuchet MS"/>
              </a:rPr>
              <a:t>Assume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90" dirty="0">
                <a:latin typeface="Trebuchet MS"/>
                <a:cs typeface="Trebuchet MS"/>
              </a:rPr>
              <a:t>action</a:t>
            </a:r>
            <a:r>
              <a:rPr sz="2500" spc="95" dirty="0">
                <a:latin typeface="Trebuchet MS"/>
                <a:cs typeface="Trebuchet MS"/>
              </a:rPr>
              <a:t> </a:t>
            </a:r>
            <a:r>
              <a:rPr sz="2500" spc="-70" dirty="0">
                <a:latin typeface="Trebuchet MS"/>
                <a:cs typeface="Trebuchet MS"/>
              </a:rPr>
              <a:t>costs</a:t>
            </a:r>
            <a:r>
              <a:rPr sz="2500" spc="95" dirty="0">
                <a:latin typeface="Trebuchet MS"/>
                <a:cs typeface="Trebuchet MS"/>
              </a:rPr>
              <a:t> </a:t>
            </a:r>
            <a:r>
              <a:rPr sz="2500" spc="35" dirty="0">
                <a:latin typeface="Trebuchet MS"/>
                <a:cs typeface="Trebuchet MS"/>
              </a:rPr>
              <a:t>Cost(</a:t>
            </a:r>
            <a:r>
              <a:rPr sz="2500" i="1" spc="35" dirty="0">
                <a:latin typeface="Times New Roman"/>
                <a:cs typeface="Times New Roman"/>
              </a:rPr>
              <a:t>s,</a:t>
            </a:r>
            <a:r>
              <a:rPr sz="2500" i="1" spc="-200" dirty="0">
                <a:latin typeface="Times New Roman"/>
                <a:cs typeface="Times New Roman"/>
              </a:rPr>
              <a:t> </a:t>
            </a:r>
            <a:r>
              <a:rPr sz="2500" i="1" spc="75" dirty="0">
                <a:latin typeface="Times New Roman"/>
                <a:cs typeface="Times New Roman"/>
              </a:rPr>
              <a:t>a</a:t>
            </a:r>
            <a:r>
              <a:rPr sz="2500" spc="75" dirty="0">
                <a:latin typeface="Trebuchet MS"/>
                <a:cs typeface="Trebuchet MS"/>
              </a:rPr>
              <a:t>)</a:t>
            </a:r>
            <a:r>
              <a:rPr sz="2500" spc="-45" dirty="0">
                <a:latin typeface="Trebuchet MS"/>
                <a:cs typeface="Trebuchet MS"/>
              </a:rPr>
              <a:t> </a:t>
            </a:r>
            <a:r>
              <a:rPr sz="2500" spc="660" dirty="0">
                <a:latin typeface="Trebuchet MS"/>
                <a:cs typeface="Trebuchet MS"/>
              </a:rPr>
              <a:t>=</a:t>
            </a:r>
            <a:r>
              <a:rPr sz="2500" spc="-45" dirty="0">
                <a:latin typeface="Trebuchet MS"/>
                <a:cs typeface="Trebuchet MS"/>
              </a:rPr>
              <a:t> </a:t>
            </a:r>
            <a:r>
              <a:rPr sz="2500" spc="-135" dirty="0">
                <a:latin typeface="Trebuchet MS"/>
                <a:cs typeface="Trebuchet MS"/>
              </a:rPr>
              <a:t>0.</a:t>
            </a:r>
            <a:endParaRPr sz="2500" dirty="0">
              <a:latin typeface="Trebuchet MS"/>
              <a:cs typeface="Trebuchet MS"/>
            </a:endParaRPr>
          </a:p>
          <a:p>
            <a:pPr marL="38100" marR="1156970">
              <a:lnSpc>
                <a:spcPct val="231000"/>
              </a:lnSpc>
              <a:spcBef>
                <a:spcPts val="1150"/>
              </a:spcBef>
            </a:pPr>
            <a:r>
              <a:rPr sz="2500" spc="-125" dirty="0">
                <a:solidFill>
                  <a:srgbClr val="0000A0"/>
                </a:solidFill>
                <a:latin typeface="Trebuchet MS"/>
                <a:cs typeface="Trebuchet MS"/>
              </a:rPr>
              <a:t>Idea</a:t>
            </a:r>
            <a:r>
              <a:rPr sz="2500" spc="-125" dirty="0">
                <a:latin typeface="Trebuchet MS"/>
                <a:cs typeface="Trebuchet MS"/>
              </a:rPr>
              <a:t>:</a:t>
            </a:r>
            <a:r>
              <a:rPr sz="2500" spc="370" dirty="0">
                <a:latin typeface="Trebuchet MS"/>
                <a:cs typeface="Trebuchet MS"/>
              </a:rPr>
              <a:t> </a:t>
            </a:r>
            <a:r>
              <a:rPr sz="2500" spc="-45" dirty="0">
                <a:latin typeface="Trebuchet MS"/>
                <a:cs typeface="Trebuchet MS"/>
              </a:rPr>
              <a:t>Backtracking</a:t>
            </a:r>
            <a:r>
              <a:rPr sz="2500" spc="95" dirty="0">
                <a:latin typeface="Trebuchet MS"/>
                <a:cs typeface="Trebuchet MS"/>
              </a:rPr>
              <a:t> </a:t>
            </a:r>
            <a:r>
              <a:rPr sz="2500" spc="-120" dirty="0">
                <a:latin typeface="Trebuchet MS"/>
                <a:cs typeface="Trebuchet MS"/>
              </a:rPr>
              <a:t>search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660" dirty="0">
                <a:latin typeface="Trebuchet MS"/>
                <a:cs typeface="Trebuchet MS"/>
              </a:rPr>
              <a:t>+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70" dirty="0">
                <a:latin typeface="Trebuchet MS"/>
                <a:cs typeface="Trebuchet MS"/>
              </a:rPr>
              <a:t>stop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120" dirty="0">
                <a:latin typeface="Trebuchet MS"/>
                <a:cs typeface="Trebuchet MS"/>
              </a:rPr>
              <a:t>when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105" dirty="0">
                <a:latin typeface="Trebuchet MS"/>
                <a:cs typeface="Trebuchet MS"/>
              </a:rPr>
              <a:t>find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125" dirty="0">
                <a:latin typeface="Trebuchet MS"/>
                <a:cs typeface="Trebuchet MS"/>
              </a:rPr>
              <a:t>the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100" dirty="0">
                <a:latin typeface="Trebuchet MS"/>
                <a:cs typeface="Trebuchet MS"/>
              </a:rPr>
              <a:t>first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125" dirty="0">
                <a:latin typeface="Trebuchet MS"/>
                <a:cs typeface="Trebuchet MS"/>
              </a:rPr>
              <a:t>end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125" dirty="0">
                <a:latin typeface="Trebuchet MS"/>
                <a:cs typeface="Trebuchet MS"/>
              </a:rPr>
              <a:t>state. </a:t>
            </a:r>
            <a:r>
              <a:rPr sz="2500" spc="-740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If</a:t>
            </a:r>
            <a:r>
              <a:rPr sz="2500" spc="85" dirty="0">
                <a:latin typeface="Trebuchet MS"/>
                <a:cs typeface="Trebuchet MS"/>
              </a:rPr>
              <a:t> </a:t>
            </a:r>
            <a:r>
              <a:rPr sz="2500" i="1" spc="-165" dirty="0">
                <a:latin typeface="Times New Roman"/>
                <a:cs typeface="Times New Roman"/>
              </a:rPr>
              <a:t>b</a:t>
            </a:r>
            <a:r>
              <a:rPr sz="2500" i="1" spc="220" dirty="0">
                <a:latin typeface="Times New Roman"/>
                <a:cs typeface="Times New Roman"/>
              </a:rPr>
              <a:t> </a:t>
            </a:r>
            <a:r>
              <a:rPr sz="2500" spc="-80" dirty="0">
                <a:latin typeface="Trebuchet MS"/>
                <a:cs typeface="Trebuchet MS"/>
              </a:rPr>
              <a:t>actions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120" dirty="0">
                <a:latin typeface="Trebuchet MS"/>
                <a:cs typeface="Trebuchet MS"/>
              </a:rPr>
              <a:t>per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125" dirty="0">
                <a:latin typeface="Trebuchet MS"/>
                <a:cs typeface="Trebuchet MS"/>
              </a:rPr>
              <a:t>state,</a:t>
            </a:r>
            <a:r>
              <a:rPr sz="2500" spc="95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maximum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110" dirty="0">
                <a:latin typeface="Trebuchet MS"/>
                <a:cs typeface="Trebuchet MS"/>
              </a:rPr>
              <a:t>depth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is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i="1" spc="290" dirty="0">
                <a:latin typeface="Times New Roman"/>
                <a:cs typeface="Times New Roman"/>
              </a:rPr>
              <a:t>D</a:t>
            </a:r>
            <a:r>
              <a:rPr sz="2500" spc="-100" dirty="0">
                <a:latin typeface="Trebuchet MS"/>
                <a:cs typeface="Trebuchet MS"/>
              </a:rPr>
              <a:t>:</a:t>
            </a:r>
            <a:endParaRPr sz="3350" dirty="0">
              <a:latin typeface="Trebuchet MS"/>
              <a:cs typeface="Trebuchet MS"/>
            </a:endParaRPr>
          </a:p>
          <a:p>
            <a:pPr marL="843915" indent="-323215">
              <a:lnSpc>
                <a:spcPct val="100000"/>
              </a:lnSpc>
              <a:buClr>
                <a:srgbClr val="000000"/>
              </a:buClr>
              <a:buFont typeface="MS Gothic"/>
              <a:buChar char="•"/>
              <a:tabLst>
                <a:tab pos="844550" algn="l"/>
              </a:tabLst>
            </a:pPr>
            <a:r>
              <a:rPr sz="2500" spc="-90" dirty="0">
                <a:solidFill>
                  <a:srgbClr val="0000A0"/>
                </a:solidFill>
                <a:latin typeface="Trebuchet MS"/>
                <a:cs typeface="Trebuchet MS"/>
              </a:rPr>
              <a:t>Space</a:t>
            </a:r>
            <a:r>
              <a:rPr sz="2500" spc="-90" dirty="0">
                <a:latin typeface="Trebuchet MS"/>
                <a:cs typeface="Trebuchet MS"/>
              </a:rPr>
              <a:t>:</a:t>
            </a:r>
            <a:r>
              <a:rPr sz="2500" spc="345" dirty="0">
                <a:latin typeface="Trebuchet MS"/>
                <a:cs typeface="Trebuchet MS"/>
              </a:rPr>
              <a:t> </a:t>
            </a:r>
            <a:r>
              <a:rPr sz="2500" spc="-100" dirty="0">
                <a:latin typeface="Trebuchet MS"/>
                <a:cs typeface="Trebuchet MS"/>
              </a:rPr>
              <a:t>still</a:t>
            </a:r>
            <a:r>
              <a:rPr sz="2500" spc="80" dirty="0">
                <a:latin typeface="Trebuchet MS"/>
                <a:cs typeface="Trebuchet MS"/>
              </a:rPr>
              <a:t> </a:t>
            </a:r>
            <a:r>
              <a:rPr sz="2500" i="1" spc="170" dirty="0">
                <a:latin typeface="Times New Roman"/>
                <a:cs typeface="Times New Roman"/>
              </a:rPr>
              <a:t>O</a:t>
            </a:r>
            <a:r>
              <a:rPr sz="2500" spc="170" dirty="0">
                <a:latin typeface="Trebuchet MS"/>
                <a:cs typeface="Trebuchet MS"/>
              </a:rPr>
              <a:t>(</a:t>
            </a:r>
            <a:r>
              <a:rPr sz="2500" i="1" spc="170" dirty="0">
                <a:latin typeface="Times New Roman"/>
                <a:cs typeface="Times New Roman"/>
              </a:rPr>
              <a:t>D</a:t>
            </a:r>
            <a:r>
              <a:rPr sz="2500" spc="170" dirty="0">
                <a:latin typeface="Trebuchet MS"/>
                <a:cs typeface="Trebuchet MS"/>
              </a:rPr>
              <a:t>)</a:t>
            </a:r>
            <a:endParaRPr sz="2500" dirty="0">
              <a:latin typeface="Trebuchet MS"/>
              <a:cs typeface="Trebuchet MS"/>
            </a:endParaRPr>
          </a:p>
          <a:p>
            <a:pPr marL="843915" marR="55880" indent="-322580">
              <a:lnSpc>
                <a:spcPct val="101600"/>
              </a:lnSpc>
              <a:spcBef>
                <a:spcPts val="1080"/>
              </a:spcBef>
              <a:buClr>
                <a:srgbClr val="000000"/>
              </a:buClr>
              <a:buFont typeface="MS Gothic"/>
              <a:buChar char="•"/>
              <a:tabLst>
                <a:tab pos="844550" algn="l"/>
              </a:tabLst>
            </a:pPr>
            <a:r>
              <a:rPr sz="2500" spc="-70" dirty="0">
                <a:solidFill>
                  <a:srgbClr val="0000A0"/>
                </a:solidFill>
                <a:latin typeface="Trebuchet MS"/>
                <a:cs typeface="Trebuchet MS"/>
              </a:rPr>
              <a:t>Time</a:t>
            </a:r>
            <a:r>
              <a:rPr sz="2500" spc="-70" dirty="0">
                <a:latin typeface="Trebuchet MS"/>
                <a:cs typeface="Trebuchet MS"/>
              </a:rPr>
              <a:t>:</a:t>
            </a:r>
            <a:r>
              <a:rPr sz="2500" spc="275" dirty="0">
                <a:latin typeface="Trebuchet MS"/>
                <a:cs typeface="Trebuchet MS"/>
              </a:rPr>
              <a:t> </a:t>
            </a:r>
            <a:r>
              <a:rPr sz="2500" spc="-100" dirty="0">
                <a:latin typeface="Trebuchet MS"/>
                <a:cs typeface="Trebuchet MS"/>
              </a:rPr>
              <a:t>still</a:t>
            </a:r>
            <a:r>
              <a:rPr sz="2500" spc="-95" dirty="0">
                <a:latin typeface="Trebuchet MS"/>
                <a:cs typeface="Trebuchet MS"/>
              </a:rPr>
              <a:t> </a:t>
            </a:r>
            <a:r>
              <a:rPr sz="2500" i="1" spc="105" dirty="0">
                <a:latin typeface="Times New Roman"/>
                <a:cs typeface="Times New Roman"/>
              </a:rPr>
              <a:t>O</a:t>
            </a:r>
            <a:r>
              <a:rPr sz="2500" spc="105" dirty="0">
                <a:latin typeface="Trebuchet MS"/>
                <a:cs typeface="Trebuchet MS"/>
              </a:rPr>
              <a:t>(</a:t>
            </a:r>
            <a:r>
              <a:rPr sz="2500" i="1" spc="105" dirty="0">
                <a:latin typeface="Times New Roman"/>
                <a:cs typeface="Times New Roman"/>
              </a:rPr>
              <a:t>b</a:t>
            </a:r>
            <a:r>
              <a:rPr sz="2625" i="1" spc="157" baseline="28571" dirty="0">
                <a:latin typeface="Verdana"/>
                <a:cs typeface="Verdana"/>
              </a:rPr>
              <a:t>D</a:t>
            </a:r>
            <a:r>
              <a:rPr sz="2625" i="1" spc="-652" baseline="28571" dirty="0">
                <a:latin typeface="Verdana"/>
                <a:cs typeface="Verdana"/>
              </a:rPr>
              <a:t> </a:t>
            </a:r>
            <a:r>
              <a:rPr sz="2500" spc="65" dirty="0">
                <a:latin typeface="Trebuchet MS"/>
                <a:cs typeface="Trebuchet MS"/>
              </a:rPr>
              <a:t>)</a:t>
            </a:r>
            <a:r>
              <a:rPr sz="2500" spc="-105" dirty="0">
                <a:latin typeface="Trebuchet MS"/>
                <a:cs typeface="Trebuchet MS"/>
              </a:rPr>
              <a:t> </a:t>
            </a:r>
            <a:r>
              <a:rPr sz="2500" spc="-114" dirty="0">
                <a:latin typeface="Trebuchet MS"/>
                <a:cs typeface="Trebuchet MS"/>
              </a:rPr>
              <a:t>worst</a:t>
            </a:r>
            <a:r>
              <a:rPr sz="2500" spc="-100" dirty="0">
                <a:latin typeface="Trebuchet MS"/>
                <a:cs typeface="Trebuchet MS"/>
              </a:rPr>
              <a:t> </a:t>
            </a:r>
            <a:r>
              <a:rPr sz="2500" spc="-140" dirty="0">
                <a:latin typeface="Trebuchet MS"/>
                <a:cs typeface="Trebuchet MS"/>
              </a:rPr>
              <a:t>case,</a:t>
            </a:r>
            <a:r>
              <a:rPr sz="2500" spc="-65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but</a:t>
            </a:r>
            <a:r>
              <a:rPr sz="2500" spc="-105" dirty="0">
                <a:latin typeface="Trebuchet MS"/>
                <a:cs typeface="Trebuchet MS"/>
              </a:rPr>
              <a:t> </a:t>
            </a:r>
            <a:r>
              <a:rPr sz="2500" spc="-95" dirty="0">
                <a:latin typeface="Trebuchet MS"/>
                <a:cs typeface="Trebuchet MS"/>
              </a:rPr>
              <a:t>could</a:t>
            </a:r>
            <a:r>
              <a:rPr sz="2500" spc="-100" dirty="0">
                <a:latin typeface="Trebuchet MS"/>
                <a:cs typeface="Trebuchet MS"/>
              </a:rPr>
              <a:t> </a:t>
            </a:r>
            <a:r>
              <a:rPr sz="2500" spc="-125" dirty="0">
                <a:latin typeface="Trebuchet MS"/>
                <a:cs typeface="Trebuchet MS"/>
              </a:rPr>
              <a:t>be</a:t>
            </a:r>
            <a:r>
              <a:rPr sz="2500" spc="-105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much</a:t>
            </a:r>
            <a:r>
              <a:rPr sz="2500" spc="-100" dirty="0">
                <a:latin typeface="Trebuchet MS"/>
                <a:cs typeface="Trebuchet MS"/>
              </a:rPr>
              <a:t> </a:t>
            </a:r>
            <a:r>
              <a:rPr sz="2500" spc="-125" dirty="0">
                <a:latin typeface="Trebuchet MS"/>
                <a:cs typeface="Trebuchet MS"/>
              </a:rPr>
              <a:t>better</a:t>
            </a:r>
            <a:r>
              <a:rPr sz="2500" spc="-105" dirty="0">
                <a:latin typeface="Trebuchet MS"/>
                <a:cs typeface="Trebuchet MS"/>
              </a:rPr>
              <a:t> </a:t>
            </a:r>
            <a:r>
              <a:rPr sz="2500" spc="-130" dirty="0">
                <a:latin typeface="Trebuchet MS"/>
                <a:cs typeface="Trebuchet MS"/>
              </a:rPr>
              <a:t>if</a:t>
            </a:r>
            <a:r>
              <a:rPr sz="2500" spc="-100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solutions </a:t>
            </a:r>
            <a:r>
              <a:rPr sz="2500" spc="-740" dirty="0">
                <a:latin typeface="Trebuchet MS"/>
                <a:cs typeface="Trebuchet MS"/>
              </a:rPr>
              <a:t> </a:t>
            </a:r>
            <a:r>
              <a:rPr sz="2500" spc="-170" dirty="0">
                <a:latin typeface="Trebuchet MS"/>
                <a:cs typeface="Trebuchet MS"/>
              </a:rPr>
              <a:t>are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110" dirty="0">
                <a:latin typeface="Trebuchet MS"/>
                <a:cs typeface="Trebuchet MS"/>
              </a:rPr>
              <a:t>easy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to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105" dirty="0">
                <a:latin typeface="Trebuchet MS"/>
                <a:cs typeface="Trebuchet MS"/>
              </a:rPr>
              <a:t>find</a:t>
            </a:r>
            <a:endParaRPr sz="25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48019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36F68-28C1-B241-A5E9-E624C84E3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 (BFS)</a:t>
            </a:r>
          </a:p>
        </p:txBody>
      </p:sp>
      <p:pic>
        <p:nvPicPr>
          <p:cNvPr id="5" name="Content Placeholder 4" descr="Shape, arrow&#10;&#10;Description automatically generated">
            <a:extLst>
              <a:ext uri="{FF2B5EF4-FFF2-40B4-BE49-F238E27FC236}">
                <a16:creationId xmlns:a16="http://schemas.microsoft.com/office/drawing/2014/main" id="{4EBEA030-C9C1-4F46-9694-312F60DC375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82881" y="3077014"/>
            <a:ext cx="3683000" cy="2476500"/>
          </a:xfrm>
        </p:spPr>
      </p:pic>
      <p:pic>
        <p:nvPicPr>
          <p:cNvPr id="7" name="Picture 6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941A63F4-1479-4446-8BB1-526627CD6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613" y="3089714"/>
            <a:ext cx="4013200" cy="2451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30037-3D1C-A640-A96E-895FE7BD3BB2}"/>
              </a:ext>
            </a:extLst>
          </p:cNvPr>
          <p:cNvSpPr txBox="1"/>
          <p:nvPr/>
        </p:nvSpPr>
        <p:spPr>
          <a:xfrm>
            <a:off x="733096" y="1317186"/>
            <a:ext cx="10286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venir Book" panose="02000503020000020003" pitchFamily="2" charset="0"/>
              </a:rPr>
              <a:t>Breadth-first search </a:t>
            </a:r>
            <a:r>
              <a:rPr lang="en-US" sz="2400" dirty="0">
                <a:latin typeface="Avenir Book" panose="02000503020000020003" pitchFamily="2" charset="0"/>
              </a:rPr>
              <a:t>is a simple strategy in which the </a:t>
            </a:r>
            <a:r>
              <a:rPr lang="en-US" sz="2400" b="1" dirty="0">
                <a:solidFill>
                  <a:srgbClr val="FF0000"/>
                </a:solidFill>
                <a:latin typeface="Avenir Book" panose="02000503020000020003" pitchFamily="2" charset="0"/>
              </a:rPr>
              <a:t>root node is expanded first</a:t>
            </a:r>
            <a:r>
              <a:rPr lang="en-US" sz="2400" dirty="0">
                <a:latin typeface="Avenir Book" panose="02000503020000020003" pitchFamily="2" charset="0"/>
              </a:rPr>
              <a:t>, then all the successors of the root node are expanded next, then their successors, and so on.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025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087A-4001-E740-91F3-91951D8B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 (BFS)</a:t>
            </a:r>
          </a:p>
        </p:txBody>
      </p:sp>
      <p:pic>
        <p:nvPicPr>
          <p:cNvPr id="6" name="Content Placeholder 5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BFEE6324-7165-7746-868A-CBDDAA65F87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01106" y="2743299"/>
            <a:ext cx="4102100" cy="2476500"/>
          </a:xfrm>
        </p:spPr>
      </p:pic>
      <p:pic>
        <p:nvPicPr>
          <p:cNvPr id="4" name="Picture 3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BA4716C4-D2FC-F04A-90D2-90531D2D9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996" y="2768699"/>
            <a:ext cx="3898900" cy="2425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4BD7BC-C4C1-374B-8E40-6DA96EC79968}"/>
              </a:ext>
            </a:extLst>
          </p:cNvPr>
          <p:cNvSpPr txBox="1"/>
          <p:nvPr/>
        </p:nvSpPr>
        <p:spPr>
          <a:xfrm>
            <a:off x="733096" y="1317186"/>
            <a:ext cx="10286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venir Book" panose="02000503020000020003" pitchFamily="2" charset="0"/>
              </a:rPr>
              <a:t>Breadth-first search </a:t>
            </a:r>
            <a:r>
              <a:rPr lang="en-US" sz="2400" dirty="0">
                <a:latin typeface="Avenir Book" panose="02000503020000020003" pitchFamily="2" charset="0"/>
              </a:rPr>
              <a:t>is a simple strategy in which the </a:t>
            </a:r>
            <a:r>
              <a:rPr lang="en-US" sz="2400" b="1" dirty="0">
                <a:solidFill>
                  <a:srgbClr val="FF0000"/>
                </a:solidFill>
                <a:latin typeface="Avenir Book" panose="02000503020000020003" pitchFamily="2" charset="0"/>
              </a:rPr>
              <a:t>root node is expanded first</a:t>
            </a:r>
            <a:r>
              <a:rPr lang="en-US" sz="2400" dirty="0">
                <a:latin typeface="Avenir Book" panose="02000503020000020003" pitchFamily="2" charset="0"/>
              </a:rPr>
              <a:t>, then all the successors of the root node are expanded next, then their successors, and so on.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76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59B3-93CF-E441-8476-CEABED112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 (BFS)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CF281CEA-BE9B-964D-A2BE-AD0740C14740}"/>
              </a:ext>
            </a:extLst>
          </p:cNvPr>
          <p:cNvGrpSpPr/>
          <p:nvPr/>
        </p:nvGrpSpPr>
        <p:grpSpPr>
          <a:xfrm>
            <a:off x="1458410" y="1178560"/>
            <a:ext cx="8701633" cy="1854007"/>
            <a:chOff x="1407476" y="1326214"/>
            <a:chExt cx="7352030" cy="130746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11A022BB-6E10-7B4B-9EF5-DF8E20EE5B01}"/>
                </a:ext>
              </a:extLst>
            </p:cNvPr>
            <p:cNvSpPr/>
            <p:nvPr/>
          </p:nvSpPr>
          <p:spPr>
            <a:xfrm>
              <a:off x="1420192" y="1602776"/>
              <a:ext cx="7325995" cy="1017905"/>
            </a:xfrm>
            <a:custGeom>
              <a:avLst/>
              <a:gdLst/>
              <a:ahLst/>
              <a:cxnLst/>
              <a:rect l="l" t="t" r="r" b="b"/>
              <a:pathLst>
                <a:path w="7325995" h="1017905">
                  <a:moveTo>
                    <a:pt x="0" y="0"/>
                  </a:moveTo>
                  <a:lnTo>
                    <a:pt x="0" y="1017598"/>
                  </a:lnTo>
                  <a:lnTo>
                    <a:pt x="7325972" y="1017598"/>
                  </a:lnTo>
                  <a:lnTo>
                    <a:pt x="7325972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F86B1077-A977-1345-AD75-00FE2F522865}"/>
                </a:ext>
              </a:extLst>
            </p:cNvPr>
            <p:cNvSpPr/>
            <p:nvPr/>
          </p:nvSpPr>
          <p:spPr>
            <a:xfrm>
              <a:off x="1547347" y="1326214"/>
              <a:ext cx="5880735" cy="553720"/>
            </a:xfrm>
            <a:custGeom>
              <a:avLst/>
              <a:gdLst/>
              <a:ahLst/>
              <a:cxnLst/>
              <a:rect l="l" t="t" r="r" b="b"/>
              <a:pathLst>
                <a:path w="5880734" h="553719">
                  <a:moveTo>
                    <a:pt x="5880720" y="0"/>
                  </a:moveTo>
                  <a:lnTo>
                    <a:pt x="0" y="0"/>
                  </a:lnTo>
                  <a:lnTo>
                    <a:pt x="0" y="553124"/>
                  </a:lnTo>
                  <a:lnTo>
                    <a:pt x="5880720" y="553124"/>
                  </a:lnTo>
                  <a:lnTo>
                    <a:pt x="5880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E039A22D-A0FE-5346-9A52-59DFC52725C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7347" y="1326214"/>
              <a:ext cx="642132" cy="553124"/>
            </a:xfrm>
            <a:prstGeom prst="rect">
              <a:avLst/>
            </a:prstGeom>
          </p:spPr>
        </p:pic>
      </p:grpSp>
      <p:sp>
        <p:nvSpPr>
          <p:cNvPr id="8" name="object 7">
            <a:extLst>
              <a:ext uri="{FF2B5EF4-FFF2-40B4-BE49-F238E27FC236}">
                <a16:creationId xmlns:a16="http://schemas.microsoft.com/office/drawing/2014/main" id="{FF05D327-0F26-F249-B789-94BEF9A69D90}"/>
              </a:ext>
            </a:extLst>
          </p:cNvPr>
          <p:cNvSpPr txBox="1"/>
          <p:nvPr/>
        </p:nvSpPr>
        <p:spPr>
          <a:xfrm>
            <a:off x="1626426" y="1225210"/>
            <a:ext cx="9622270" cy="47012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  <a:tabLst>
                <a:tab pos="4067175" algn="l"/>
              </a:tabLst>
            </a:pPr>
            <a:r>
              <a:rPr lang="en-US" sz="2500" b="1" spc="-5" dirty="0">
                <a:solidFill>
                  <a:srgbClr val="FF0000"/>
                </a:solidFill>
                <a:latin typeface="Trebuchet MS"/>
                <a:cs typeface="Trebuchet MS"/>
              </a:rPr>
              <a:t>            </a:t>
            </a:r>
            <a:r>
              <a:rPr sz="2500" b="1" spc="-5" dirty="0">
                <a:solidFill>
                  <a:srgbClr val="FF0000"/>
                </a:solidFill>
                <a:latin typeface="Trebuchet MS"/>
                <a:cs typeface="Trebuchet MS"/>
              </a:rPr>
              <a:t>Assumption:</a:t>
            </a:r>
            <a:r>
              <a:rPr lang="en-US" sz="2500" b="1" spc="-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500" b="1" spc="-15" dirty="0">
                <a:solidFill>
                  <a:srgbClr val="FF0000"/>
                </a:solidFill>
                <a:latin typeface="Trebuchet MS"/>
                <a:cs typeface="Trebuchet MS"/>
              </a:rPr>
              <a:t>constant</a:t>
            </a:r>
            <a:r>
              <a:rPr lang="en-US" sz="2500" b="1" spc="-15" dirty="0">
                <a:solidFill>
                  <a:srgbClr val="FF0000"/>
                </a:solidFill>
                <a:latin typeface="Trebuchet MS"/>
                <a:cs typeface="Trebuchet MS"/>
              </a:rPr>
              <a:t>/nondecreasing</a:t>
            </a:r>
            <a:r>
              <a:rPr sz="2500" b="1" spc="15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endParaRPr lang="en-US" sz="2500" b="1" spc="150" dirty="0">
              <a:solidFill>
                <a:srgbClr val="FF0000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0"/>
              </a:spcBef>
              <a:tabLst>
                <a:tab pos="4067175" algn="l"/>
              </a:tabLst>
            </a:pPr>
            <a:r>
              <a:rPr lang="en-US" sz="2500" b="1" spc="150" dirty="0">
                <a:solidFill>
                  <a:srgbClr val="FF0000"/>
                </a:solidFill>
                <a:latin typeface="Trebuchet MS"/>
                <a:cs typeface="Trebuchet MS"/>
              </a:rPr>
              <a:t>                           </a:t>
            </a:r>
            <a:r>
              <a:rPr sz="2500" b="1" spc="-30" dirty="0">
                <a:solidFill>
                  <a:srgbClr val="FF0000"/>
                </a:solidFill>
                <a:latin typeface="Trebuchet MS"/>
                <a:cs typeface="Trebuchet MS"/>
              </a:rPr>
              <a:t>action</a:t>
            </a:r>
            <a:r>
              <a:rPr sz="2500" b="1" spc="15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500" b="1" spc="-10" dirty="0">
                <a:solidFill>
                  <a:srgbClr val="FF0000"/>
                </a:solidFill>
                <a:latin typeface="Trebuchet MS"/>
                <a:cs typeface="Trebuchet MS"/>
              </a:rPr>
              <a:t>costs</a:t>
            </a:r>
            <a:endParaRPr sz="25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145"/>
              </a:spcBef>
            </a:pPr>
            <a:r>
              <a:rPr lang="en-US" sz="2500" spc="-40" dirty="0">
                <a:latin typeface="Trebuchet MS"/>
                <a:cs typeface="Trebuchet MS"/>
              </a:rPr>
              <a:t>E.g. </a:t>
            </a:r>
            <a:r>
              <a:rPr sz="2500" spc="-40" dirty="0">
                <a:latin typeface="Trebuchet MS"/>
                <a:cs typeface="Trebuchet MS"/>
              </a:rPr>
              <a:t>Assume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90" dirty="0">
                <a:latin typeface="Trebuchet MS"/>
                <a:cs typeface="Trebuchet MS"/>
              </a:rPr>
              <a:t>action</a:t>
            </a:r>
            <a:r>
              <a:rPr sz="2500" spc="95" dirty="0">
                <a:latin typeface="Trebuchet MS"/>
                <a:cs typeface="Trebuchet MS"/>
              </a:rPr>
              <a:t> </a:t>
            </a:r>
            <a:r>
              <a:rPr sz="2500" spc="-70" dirty="0">
                <a:latin typeface="Trebuchet MS"/>
                <a:cs typeface="Trebuchet MS"/>
              </a:rPr>
              <a:t>costs</a:t>
            </a:r>
            <a:r>
              <a:rPr sz="2500" spc="95" dirty="0">
                <a:latin typeface="Trebuchet MS"/>
                <a:cs typeface="Trebuchet MS"/>
              </a:rPr>
              <a:t> </a:t>
            </a:r>
            <a:r>
              <a:rPr sz="2500" spc="15" dirty="0">
                <a:latin typeface="Trebuchet MS"/>
                <a:cs typeface="Trebuchet MS"/>
              </a:rPr>
              <a:t>Cost(</a:t>
            </a:r>
            <a:r>
              <a:rPr sz="2500" i="1" spc="15" dirty="0">
                <a:latin typeface="Georgia"/>
                <a:cs typeface="Georgia"/>
              </a:rPr>
              <a:t>s,</a:t>
            </a:r>
            <a:r>
              <a:rPr sz="2500" i="1" spc="-180" dirty="0">
                <a:latin typeface="Georgia"/>
                <a:cs typeface="Georgia"/>
              </a:rPr>
              <a:t> </a:t>
            </a:r>
            <a:r>
              <a:rPr sz="2500" i="1" spc="-15" dirty="0">
                <a:latin typeface="Georgia"/>
                <a:cs typeface="Georgia"/>
              </a:rPr>
              <a:t>a</a:t>
            </a:r>
            <a:r>
              <a:rPr sz="2500" spc="-15" dirty="0">
                <a:latin typeface="Trebuchet MS"/>
                <a:cs typeface="Trebuchet MS"/>
              </a:rPr>
              <a:t>)</a:t>
            </a:r>
            <a:r>
              <a:rPr sz="2500" spc="-45" dirty="0">
                <a:latin typeface="Trebuchet MS"/>
                <a:cs typeface="Trebuchet MS"/>
              </a:rPr>
              <a:t> </a:t>
            </a:r>
            <a:r>
              <a:rPr sz="2500" spc="660" dirty="0">
                <a:latin typeface="Trebuchet MS"/>
                <a:cs typeface="Trebuchet MS"/>
              </a:rPr>
              <a:t>=</a:t>
            </a:r>
            <a:r>
              <a:rPr sz="2500" spc="-45" dirty="0">
                <a:latin typeface="Trebuchet MS"/>
                <a:cs typeface="Trebuchet MS"/>
              </a:rPr>
              <a:t> </a:t>
            </a:r>
            <a:r>
              <a:rPr sz="2500" i="1" spc="-40" dirty="0">
                <a:latin typeface="Georgia"/>
                <a:cs typeface="Georgia"/>
              </a:rPr>
              <a:t>c</a:t>
            </a:r>
            <a:r>
              <a:rPr sz="2500" i="1" spc="245" dirty="0">
                <a:latin typeface="Georgia"/>
                <a:cs typeface="Georgia"/>
              </a:rPr>
              <a:t> </a:t>
            </a:r>
            <a:r>
              <a:rPr sz="2500" spc="-135" dirty="0">
                <a:latin typeface="Trebuchet MS"/>
                <a:cs typeface="Trebuchet MS"/>
              </a:rPr>
              <a:t>for</a:t>
            </a:r>
            <a:r>
              <a:rPr sz="2500" spc="95" dirty="0">
                <a:latin typeface="Trebuchet MS"/>
                <a:cs typeface="Trebuchet MS"/>
              </a:rPr>
              <a:t> </a:t>
            </a:r>
            <a:r>
              <a:rPr sz="2500" spc="-105" dirty="0">
                <a:latin typeface="Trebuchet MS"/>
                <a:cs typeface="Trebuchet MS"/>
              </a:rPr>
              <a:t>some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i="1" spc="-40" dirty="0">
                <a:latin typeface="Georgia"/>
                <a:cs typeface="Georgia"/>
              </a:rPr>
              <a:t>c</a:t>
            </a:r>
            <a:r>
              <a:rPr sz="2500" i="1" spc="100" dirty="0">
                <a:latin typeface="Georgia"/>
                <a:cs typeface="Georgia"/>
              </a:rPr>
              <a:t> </a:t>
            </a:r>
            <a:r>
              <a:rPr sz="2500" spc="720" dirty="0">
                <a:latin typeface="MS Gothic"/>
                <a:cs typeface="MS Gothic"/>
              </a:rPr>
              <a:t>≥</a:t>
            </a:r>
            <a:r>
              <a:rPr sz="2500" spc="-540" dirty="0">
                <a:latin typeface="MS Gothic"/>
                <a:cs typeface="MS Gothic"/>
              </a:rPr>
              <a:t> </a:t>
            </a:r>
            <a:r>
              <a:rPr sz="2500" spc="-130" dirty="0">
                <a:latin typeface="Trebuchet MS"/>
                <a:cs typeface="Trebuchet MS"/>
              </a:rPr>
              <a:t>0.</a:t>
            </a:r>
            <a:endParaRPr sz="2500" dirty="0">
              <a:latin typeface="Trebuchet MS"/>
              <a:cs typeface="Trebuchet MS"/>
            </a:endParaRPr>
          </a:p>
          <a:p>
            <a:pPr marL="25400" marR="1387475">
              <a:lnSpc>
                <a:spcPct val="248000"/>
              </a:lnSpc>
              <a:tabLst>
                <a:tab pos="1213485" algn="l"/>
              </a:tabLst>
            </a:pPr>
            <a:r>
              <a:rPr sz="2500" spc="-125" dirty="0">
                <a:solidFill>
                  <a:srgbClr val="0000A0"/>
                </a:solidFill>
                <a:latin typeface="Trebuchet MS"/>
                <a:cs typeface="Trebuchet MS"/>
              </a:rPr>
              <a:t>Idea</a:t>
            </a:r>
            <a:r>
              <a:rPr sz="2500" spc="-125" dirty="0">
                <a:latin typeface="Trebuchet MS"/>
                <a:cs typeface="Trebuchet MS"/>
              </a:rPr>
              <a:t>:</a:t>
            </a:r>
            <a:r>
              <a:rPr sz="2500" spc="380" dirty="0">
                <a:latin typeface="Trebuchet MS"/>
                <a:cs typeface="Trebuchet MS"/>
              </a:rPr>
              <a:t> </a:t>
            </a:r>
            <a:r>
              <a:rPr sz="2500" spc="-150" dirty="0">
                <a:latin typeface="Trebuchet MS"/>
                <a:cs typeface="Trebuchet MS"/>
              </a:rPr>
              <a:t>explore</a:t>
            </a:r>
            <a:r>
              <a:rPr sz="2500" spc="95" dirty="0">
                <a:latin typeface="Trebuchet MS"/>
                <a:cs typeface="Trebuchet MS"/>
              </a:rPr>
              <a:t> </a:t>
            </a:r>
            <a:r>
              <a:rPr sz="2500" spc="-125" dirty="0">
                <a:latin typeface="Trebuchet MS"/>
                <a:cs typeface="Trebuchet MS"/>
              </a:rPr>
              <a:t>all</a:t>
            </a:r>
            <a:r>
              <a:rPr sz="2500" spc="95" dirty="0">
                <a:latin typeface="Trebuchet MS"/>
                <a:cs typeface="Trebuchet MS"/>
              </a:rPr>
              <a:t> </a:t>
            </a:r>
            <a:r>
              <a:rPr sz="2500" spc="-85" dirty="0">
                <a:latin typeface="Trebuchet MS"/>
                <a:cs typeface="Trebuchet MS"/>
              </a:rPr>
              <a:t>nodes</a:t>
            </a:r>
            <a:r>
              <a:rPr sz="2500" spc="95" dirty="0">
                <a:latin typeface="Trebuchet MS"/>
                <a:cs typeface="Trebuchet MS"/>
              </a:rPr>
              <a:t> </a:t>
            </a:r>
            <a:r>
              <a:rPr sz="2500" spc="-85" dirty="0">
                <a:latin typeface="Trebuchet MS"/>
                <a:cs typeface="Trebuchet MS"/>
              </a:rPr>
              <a:t>in</a:t>
            </a:r>
            <a:r>
              <a:rPr sz="2500" spc="105" dirty="0">
                <a:latin typeface="Trebuchet MS"/>
                <a:cs typeface="Trebuchet MS"/>
              </a:rPr>
              <a:t> </a:t>
            </a:r>
            <a:r>
              <a:rPr sz="2500" spc="-140" dirty="0">
                <a:latin typeface="Trebuchet MS"/>
                <a:cs typeface="Trebuchet MS"/>
              </a:rPr>
              <a:t>order</a:t>
            </a:r>
            <a:r>
              <a:rPr sz="2500" spc="95" dirty="0">
                <a:latin typeface="Trebuchet MS"/>
                <a:cs typeface="Trebuchet MS"/>
              </a:rPr>
              <a:t> </a:t>
            </a:r>
            <a:r>
              <a:rPr sz="2500" spc="-114" dirty="0">
                <a:latin typeface="Trebuchet MS"/>
                <a:cs typeface="Trebuchet MS"/>
              </a:rPr>
              <a:t>of</a:t>
            </a:r>
            <a:r>
              <a:rPr sz="2500" spc="95" dirty="0">
                <a:latin typeface="Trebuchet MS"/>
                <a:cs typeface="Trebuchet MS"/>
              </a:rPr>
              <a:t> </a:t>
            </a:r>
            <a:r>
              <a:rPr sz="2500" spc="-95" dirty="0">
                <a:latin typeface="Trebuchet MS"/>
                <a:cs typeface="Trebuchet MS"/>
              </a:rPr>
              <a:t>increasing</a:t>
            </a:r>
            <a:r>
              <a:rPr sz="2500" spc="100" dirty="0">
                <a:latin typeface="Trebuchet MS"/>
                <a:cs typeface="Trebuchet MS"/>
              </a:rPr>
              <a:t> </a:t>
            </a:r>
            <a:r>
              <a:rPr sz="2500" spc="-125" dirty="0">
                <a:latin typeface="Trebuchet MS"/>
                <a:cs typeface="Trebuchet MS"/>
              </a:rPr>
              <a:t>depth. </a:t>
            </a:r>
            <a:r>
              <a:rPr sz="2500" spc="-740" dirty="0">
                <a:latin typeface="Trebuchet MS"/>
                <a:cs typeface="Trebuchet MS"/>
              </a:rPr>
              <a:t> </a:t>
            </a:r>
            <a:endParaRPr lang="en-US" sz="2500" spc="-740" dirty="0">
              <a:latin typeface="Trebuchet MS"/>
              <a:cs typeface="Trebuchet MS"/>
            </a:endParaRPr>
          </a:p>
          <a:p>
            <a:pPr marL="25400" marR="1387475">
              <a:lnSpc>
                <a:spcPct val="248000"/>
              </a:lnSpc>
              <a:tabLst>
                <a:tab pos="1213485" algn="l"/>
              </a:tabLst>
            </a:pPr>
            <a:r>
              <a:rPr sz="2500" spc="-105" dirty="0">
                <a:solidFill>
                  <a:srgbClr val="0000A0"/>
                </a:solidFill>
                <a:latin typeface="Trebuchet MS"/>
                <a:cs typeface="Trebuchet MS"/>
              </a:rPr>
              <a:t>Legend</a:t>
            </a:r>
            <a:r>
              <a:rPr sz="2500" spc="-105" dirty="0">
                <a:latin typeface="Trebuchet MS"/>
                <a:cs typeface="Trebuchet MS"/>
              </a:rPr>
              <a:t>:	</a:t>
            </a:r>
            <a:r>
              <a:rPr sz="2500" i="1" spc="-295" dirty="0">
                <a:latin typeface="Georgia"/>
                <a:cs typeface="Georgia"/>
              </a:rPr>
              <a:t>b</a:t>
            </a:r>
            <a:r>
              <a:rPr sz="2500" i="1" spc="-65" dirty="0">
                <a:latin typeface="Georgia"/>
                <a:cs typeface="Georgia"/>
              </a:rPr>
              <a:t> </a:t>
            </a:r>
            <a:r>
              <a:rPr sz="2500" spc="-80" dirty="0">
                <a:latin typeface="Trebuchet MS"/>
                <a:cs typeface="Trebuchet MS"/>
              </a:rPr>
              <a:t>actions</a:t>
            </a:r>
            <a:r>
              <a:rPr sz="2500" spc="85" dirty="0">
                <a:latin typeface="Trebuchet MS"/>
                <a:cs typeface="Trebuchet MS"/>
              </a:rPr>
              <a:t> </a:t>
            </a:r>
            <a:r>
              <a:rPr sz="2500" spc="-120" dirty="0">
                <a:latin typeface="Trebuchet MS"/>
                <a:cs typeface="Trebuchet MS"/>
              </a:rPr>
              <a:t>per</a:t>
            </a:r>
            <a:r>
              <a:rPr sz="2500" spc="85" dirty="0">
                <a:latin typeface="Trebuchet MS"/>
                <a:cs typeface="Trebuchet MS"/>
              </a:rPr>
              <a:t> </a:t>
            </a:r>
            <a:r>
              <a:rPr sz="2500" spc="-125" dirty="0">
                <a:latin typeface="Trebuchet MS"/>
                <a:cs typeface="Trebuchet MS"/>
              </a:rPr>
              <a:t>state,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80" dirty="0">
                <a:latin typeface="Trebuchet MS"/>
                <a:cs typeface="Trebuchet MS"/>
              </a:rPr>
              <a:t>solution</a:t>
            </a:r>
            <a:r>
              <a:rPr sz="2500" spc="85" dirty="0">
                <a:latin typeface="Trebuchet MS"/>
                <a:cs typeface="Trebuchet MS"/>
              </a:rPr>
              <a:t> </a:t>
            </a:r>
            <a:r>
              <a:rPr lang="en-US" sz="2500" spc="-65" dirty="0">
                <a:latin typeface="Trebuchet MS"/>
                <a:cs typeface="Trebuchet MS"/>
              </a:rPr>
              <a:t>is at the depth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i="1" spc="-120" dirty="0">
                <a:latin typeface="Georgia"/>
                <a:cs typeface="Georgia"/>
              </a:rPr>
              <a:t>d</a:t>
            </a:r>
            <a:r>
              <a:rPr sz="2500" i="1" spc="235" dirty="0">
                <a:latin typeface="Georgia"/>
                <a:cs typeface="Georgia"/>
              </a:rPr>
              <a:t> </a:t>
            </a:r>
            <a:endParaRPr lang="en-US" sz="2500" i="1" spc="235" dirty="0">
              <a:latin typeface="Georgia"/>
              <a:cs typeface="Georgia"/>
            </a:endParaRPr>
          </a:p>
          <a:p>
            <a:pPr marL="825500" marR="1387475" lvl="1" indent="-342900">
              <a:lnSpc>
                <a:spcPct val="248000"/>
              </a:lnSpc>
              <a:buFont typeface="Arial" panose="020B0604020202020204" pitchFamily="34" charset="0"/>
              <a:buChar char="•"/>
              <a:tabLst>
                <a:tab pos="1213485" algn="l"/>
              </a:tabLst>
            </a:pPr>
            <a:r>
              <a:rPr sz="2500" spc="-90" dirty="0">
                <a:solidFill>
                  <a:srgbClr val="0000A0"/>
                </a:solidFill>
                <a:latin typeface="Trebuchet MS"/>
                <a:cs typeface="Trebuchet MS"/>
              </a:rPr>
              <a:t>Space</a:t>
            </a:r>
            <a:r>
              <a:rPr sz="2500" spc="-90" dirty="0">
                <a:latin typeface="Trebuchet MS"/>
                <a:cs typeface="Trebuchet MS"/>
              </a:rPr>
              <a:t>:</a:t>
            </a:r>
            <a:r>
              <a:rPr sz="2500" spc="365" dirty="0">
                <a:latin typeface="Trebuchet MS"/>
                <a:cs typeface="Trebuchet MS"/>
              </a:rPr>
              <a:t> </a:t>
            </a:r>
            <a:r>
              <a:rPr sz="2500" spc="-110" dirty="0">
                <a:latin typeface="Trebuchet MS"/>
                <a:cs typeface="Trebuchet MS"/>
              </a:rPr>
              <a:t>now</a:t>
            </a:r>
            <a:r>
              <a:rPr sz="2500" spc="85" dirty="0">
                <a:latin typeface="Trebuchet MS"/>
                <a:cs typeface="Trebuchet MS"/>
              </a:rPr>
              <a:t> </a:t>
            </a:r>
            <a:r>
              <a:rPr sz="2500" i="1" spc="55" dirty="0">
                <a:solidFill>
                  <a:srgbClr val="FF0000"/>
                </a:solidFill>
                <a:latin typeface="Georgia"/>
                <a:cs typeface="Georgia"/>
              </a:rPr>
              <a:t>O</a:t>
            </a:r>
            <a:r>
              <a:rPr sz="2500" spc="55" dirty="0">
                <a:solidFill>
                  <a:srgbClr val="FF0000"/>
                </a:solidFill>
                <a:latin typeface="Trebuchet MS"/>
                <a:cs typeface="Trebuchet MS"/>
              </a:rPr>
              <a:t>(</a:t>
            </a:r>
            <a:r>
              <a:rPr sz="2500" i="1" spc="55" dirty="0">
                <a:solidFill>
                  <a:srgbClr val="FF0000"/>
                </a:solidFill>
                <a:latin typeface="Georgia"/>
                <a:cs typeface="Georgia"/>
              </a:rPr>
              <a:t>b</a:t>
            </a:r>
            <a:r>
              <a:rPr sz="2625" i="1" spc="82" baseline="28571" dirty="0">
                <a:solidFill>
                  <a:srgbClr val="FF0000"/>
                </a:solidFill>
                <a:latin typeface="Cambria"/>
                <a:cs typeface="Cambria"/>
              </a:rPr>
              <a:t>d</a:t>
            </a:r>
            <a:r>
              <a:rPr sz="2500" spc="55" dirty="0">
                <a:solidFill>
                  <a:srgbClr val="FF0000"/>
                </a:solidFill>
                <a:latin typeface="Trebuchet MS"/>
                <a:cs typeface="Trebuchet MS"/>
              </a:rPr>
              <a:t>)</a:t>
            </a:r>
            <a:r>
              <a:rPr sz="2500" spc="9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500" spc="-15" dirty="0">
                <a:latin typeface="Trebuchet MS"/>
                <a:cs typeface="Trebuchet MS"/>
              </a:rPr>
              <a:t>(a</a:t>
            </a:r>
            <a:r>
              <a:rPr sz="2500" spc="80" dirty="0">
                <a:latin typeface="Trebuchet MS"/>
                <a:cs typeface="Trebuchet MS"/>
              </a:rPr>
              <a:t> </a:t>
            </a:r>
            <a:r>
              <a:rPr sz="2500" spc="-95" dirty="0">
                <a:latin typeface="Trebuchet MS"/>
                <a:cs typeface="Trebuchet MS"/>
              </a:rPr>
              <a:t>lot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114" dirty="0">
                <a:latin typeface="Trebuchet MS"/>
                <a:cs typeface="Trebuchet MS"/>
              </a:rPr>
              <a:t>worse!)</a:t>
            </a:r>
            <a:endParaRPr sz="2500" dirty="0">
              <a:latin typeface="Trebuchet MS"/>
              <a:cs typeface="Trebuchet MS"/>
            </a:endParaRPr>
          </a:p>
          <a:p>
            <a:pPr marL="850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831850" algn="l"/>
                <a:tab pos="1760220" algn="l"/>
              </a:tabLst>
            </a:pPr>
            <a:r>
              <a:rPr sz="2500" spc="-70" dirty="0">
                <a:solidFill>
                  <a:srgbClr val="0000A0"/>
                </a:solidFill>
                <a:latin typeface="Trebuchet MS"/>
                <a:cs typeface="Trebuchet MS"/>
              </a:rPr>
              <a:t>Time</a:t>
            </a:r>
            <a:r>
              <a:rPr sz="2500" spc="-70" dirty="0">
                <a:latin typeface="Trebuchet MS"/>
                <a:cs typeface="Trebuchet MS"/>
              </a:rPr>
              <a:t>:	</a:t>
            </a:r>
            <a:r>
              <a:rPr sz="2500" i="1" spc="55" dirty="0">
                <a:latin typeface="Georgia"/>
                <a:cs typeface="Georgia"/>
              </a:rPr>
              <a:t>O</a:t>
            </a:r>
            <a:r>
              <a:rPr sz="2500" spc="55" dirty="0">
                <a:latin typeface="Trebuchet MS"/>
                <a:cs typeface="Trebuchet MS"/>
              </a:rPr>
              <a:t>(</a:t>
            </a:r>
            <a:r>
              <a:rPr sz="2500" i="1" spc="55" dirty="0">
                <a:latin typeface="Georgia"/>
                <a:cs typeface="Georgia"/>
              </a:rPr>
              <a:t>b</a:t>
            </a:r>
            <a:r>
              <a:rPr sz="2625" i="1" spc="82" baseline="28571" dirty="0">
                <a:latin typeface="Cambria"/>
                <a:cs typeface="Cambria"/>
              </a:rPr>
              <a:t>d</a:t>
            </a:r>
            <a:r>
              <a:rPr sz="2500" spc="55" dirty="0">
                <a:latin typeface="Trebuchet MS"/>
                <a:cs typeface="Trebuchet MS"/>
              </a:rPr>
              <a:t>)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114" dirty="0">
                <a:latin typeface="Trebuchet MS"/>
                <a:cs typeface="Trebuchet MS"/>
              </a:rPr>
              <a:t>(better,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110" dirty="0">
                <a:latin typeface="Trebuchet MS"/>
                <a:cs typeface="Trebuchet MS"/>
              </a:rPr>
              <a:t>depends</a:t>
            </a:r>
            <a:r>
              <a:rPr sz="2500" spc="85" dirty="0">
                <a:latin typeface="Trebuchet MS"/>
                <a:cs typeface="Trebuchet MS"/>
              </a:rPr>
              <a:t> </a:t>
            </a:r>
            <a:r>
              <a:rPr sz="2500" spc="-65" dirty="0">
                <a:latin typeface="Trebuchet MS"/>
                <a:cs typeface="Trebuchet MS"/>
              </a:rPr>
              <a:t>on</a:t>
            </a:r>
            <a:r>
              <a:rPr sz="2500" spc="95" dirty="0">
                <a:latin typeface="Trebuchet MS"/>
                <a:cs typeface="Trebuchet MS"/>
              </a:rPr>
              <a:t> </a:t>
            </a:r>
            <a:r>
              <a:rPr sz="2500" i="1" spc="-170" dirty="0">
                <a:latin typeface="Georgia"/>
                <a:cs typeface="Georgia"/>
              </a:rPr>
              <a:t>d</a:t>
            </a:r>
            <a:r>
              <a:rPr sz="2500" spc="-170" dirty="0">
                <a:latin typeface="Trebuchet MS"/>
                <a:cs typeface="Trebuchet MS"/>
              </a:rPr>
              <a:t>,</a:t>
            </a:r>
            <a:r>
              <a:rPr sz="2500" spc="85" dirty="0">
                <a:latin typeface="Trebuchet MS"/>
                <a:cs typeface="Trebuchet MS"/>
              </a:rPr>
              <a:t> </a:t>
            </a:r>
            <a:r>
              <a:rPr sz="2500" spc="-70" dirty="0">
                <a:latin typeface="Trebuchet MS"/>
                <a:cs typeface="Trebuchet MS"/>
              </a:rPr>
              <a:t>not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i="1" spc="180" dirty="0">
                <a:latin typeface="Georgia"/>
                <a:cs typeface="Georgia"/>
              </a:rPr>
              <a:t>D</a:t>
            </a:r>
            <a:r>
              <a:rPr sz="2500" spc="180" dirty="0">
                <a:latin typeface="Trebuchet MS"/>
                <a:cs typeface="Trebuchet MS"/>
              </a:rPr>
              <a:t>)</a:t>
            </a:r>
            <a:endParaRPr sz="25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01636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3B349-5BEA-2848-ACC3-752DA4EF4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Depth-limited search</a:t>
            </a:r>
            <a:br>
              <a:rPr lang="en-GB" alt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C71D9-2626-9D40-B6AE-5BAC990B1DD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Typical DFS will fail in infinite state spaces.</a:t>
                </a:r>
              </a:p>
              <a:p>
                <a:r>
                  <a:rPr lang="en-US" dirty="0"/>
                  <a:t>Solution: supplying DFS with a predetermined depth limit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Disadvantage: </a:t>
                </a:r>
                <a:r>
                  <a:rPr lang="en-US" sz="2400" dirty="0">
                    <a:solidFill>
                      <a:srgbClr val="00B0F0"/>
                    </a:solidFill>
                  </a:rPr>
                  <a:t>(Assume the goal is at the depth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solidFill>
                      <a:srgbClr val="00B0F0"/>
                    </a:solidFill>
                  </a:rPr>
                  <a:t>)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When the shallowest goal is beyond the depth limit, we cannot find a path to the goal.</a:t>
                </a:r>
              </a:p>
              <a:p>
                <a:pPr lvl="1"/>
                <a:r>
                  <a:rPr lang="en-US" dirty="0"/>
                  <a:t>Depth-limited search will also be nonoptimal if we choose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.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Sometimes, depth limits can be based on knowledge of the problem. However, for most problems, however, we will not know a good depth limit until we have solved the problem.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C71D9-2626-9D40-B6AE-5BAC990B1D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979" t="-1852" r="-1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155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42FA-67D3-FD4F-BEF0-EAA4D928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deepening depth-first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46C68-BE29-0F42-B7E9-A28FAF9C24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i="1" dirty="0"/>
              <a:t>Iterative deepening search </a:t>
            </a:r>
            <a:r>
              <a:rPr lang="en-US" dirty="0"/>
              <a:t>(or iterative deepening DFS) is a general strategy, that finds the </a:t>
            </a:r>
            <a:r>
              <a:rPr lang="en-US" b="1" dirty="0">
                <a:solidFill>
                  <a:srgbClr val="FF0000"/>
                </a:solidFill>
              </a:rPr>
              <a:t>best depth limit</a:t>
            </a:r>
            <a:r>
              <a:rPr lang="en-US" dirty="0"/>
              <a:t>. </a:t>
            </a:r>
          </a:p>
          <a:p>
            <a:r>
              <a:rPr lang="en-US" dirty="0"/>
              <a:t>It does this by gradually increasing the limit—first 0, then 1, then 2, and so on—until a goal is found.</a:t>
            </a:r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358944F-448D-154E-B089-32AD7BC39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3713307"/>
            <a:ext cx="72009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18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42FA-67D3-FD4F-BEF0-EAA4D928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deepening depth-first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46C68-BE29-0F42-B7E9-A28FAF9C24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i="1" dirty="0"/>
              <a:t>Iterative deepening search </a:t>
            </a:r>
            <a:r>
              <a:rPr lang="en-US" dirty="0"/>
              <a:t>(or iterative deepening DFS) is a general strategy, that finds the </a:t>
            </a:r>
            <a:r>
              <a:rPr lang="en-US" b="1" dirty="0">
                <a:solidFill>
                  <a:srgbClr val="FF0000"/>
                </a:solidFill>
              </a:rPr>
              <a:t>best depth limit</a:t>
            </a:r>
            <a:r>
              <a:rPr lang="en-US" dirty="0"/>
              <a:t>. </a:t>
            </a:r>
          </a:p>
          <a:p>
            <a:r>
              <a:rPr lang="en-US" dirty="0"/>
              <a:t>It does this by gradually increasing the limit—first 0, then 1, then 2, and so on—until a goal is found.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D561F-F7C2-5A46-8158-56E7BDDA0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4574"/>
            <a:ext cx="12192000" cy="126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64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42FA-67D3-FD4F-BEF0-EAA4D928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deepening depth-first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46C68-BE29-0F42-B7E9-A28FAF9C24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i="1" dirty="0"/>
              <a:t>Iterative deepening search </a:t>
            </a:r>
            <a:r>
              <a:rPr lang="en-US" dirty="0"/>
              <a:t>(or iterative deepening DFS) is a general strategy, that finds the </a:t>
            </a:r>
            <a:r>
              <a:rPr lang="en-US" b="1" dirty="0">
                <a:solidFill>
                  <a:srgbClr val="FF0000"/>
                </a:solidFill>
              </a:rPr>
              <a:t>best depth limit</a:t>
            </a:r>
            <a:r>
              <a:rPr lang="en-US" dirty="0"/>
              <a:t>. </a:t>
            </a:r>
          </a:p>
          <a:p>
            <a:r>
              <a:rPr lang="en-US" dirty="0"/>
              <a:t>It does this by gradually increasing the limit—first 0, then 1, then 2, and so on—until a goal is found.</a:t>
            </a:r>
          </a:p>
          <a:p>
            <a:endParaRPr lang="en-US" dirty="0"/>
          </a:p>
        </p:txBody>
      </p:sp>
      <p:pic>
        <p:nvPicPr>
          <p:cNvPr id="8" name="Picture 7" descr="A picture containing various, different, arranged&#10;&#10;Description automatically generated">
            <a:extLst>
              <a:ext uri="{FF2B5EF4-FFF2-40B4-BE49-F238E27FC236}">
                <a16:creationId xmlns:a16="http://schemas.microsoft.com/office/drawing/2014/main" id="{D150D833-BEEB-AF4E-8A31-E7BB1625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2427"/>
            <a:ext cx="12192000" cy="31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95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F1A5-16DC-F340-AFDB-2CAEE4445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9231-FE78-C947-9E9F-1B3D6054AE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3096" y="1178560"/>
            <a:ext cx="10355263" cy="4426268"/>
          </a:xfrm>
        </p:spPr>
        <p:txBody>
          <a:bodyPr/>
          <a:lstStyle/>
          <a:p>
            <a:r>
              <a:rPr lang="en-US" spc="215" dirty="0">
                <a:latin typeface="Trebuchet MS"/>
                <a:cs typeface="Trebuchet MS"/>
              </a:rPr>
              <a:t>A </a:t>
            </a:r>
            <a:r>
              <a:rPr lang="en-US" b="1" spc="-85" dirty="0">
                <a:latin typeface="Trebuchet MS"/>
                <a:cs typeface="Trebuchet MS"/>
              </a:rPr>
              <a:t>farmer </a:t>
            </a:r>
            <a:r>
              <a:rPr lang="en-US" spc="-95" dirty="0">
                <a:latin typeface="Trebuchet MS"/>
                <a:cs typeface="Trebuchet MS"/>
              </a:rPr>
              <a:t>wants </a:t>
            </a:r>
            <a:r>
              <a:rPr lang="en-US" spc="-75" dirty="0">
                <a:latin typeface="Trebuchet MS"/>
                <a:cs typeface="Trebuchet MS"/>
              </a:rPr>
              <a:t>to </a:t>
            </a:r>
            <a:r>
              <a:rPr lang="en-US" spc="-100" dirty="0">
                <a:latin typeface="Trebuchet MS"/>
                <a:cs typeface="Trebuchet MS"/>
              </a:rPr>
              <a:t>get </a:t>
            </a:r>
            <a:r>
              <a:rPr lang="en-US" spc="-70" dirty="0">
                <a:latin typeface="Trebuchet MS"/>
                <a:cs typeface="Trebuchet MS"/>
              </a:rPr>
              <a:t>his </a:t>
            </a:r>
            <a:r>
              <a:rPr lang="en-US" b="1" spc="-45" dirty="0">
                <a:latin typeface="Trebuchet MS"/>
                <a:cs typeface="Trebuchet MS"/>
              </a:rPr>
              <a:t>cabbage</a:t>
            </a:r>
            <a:r>
              <a:rPr lang="en-US" spc="-45" dirty="0">
                <a:latin typeface="Trebuchet MS"/>
                <a:cs typeface="Trebuchet MS"/>
              </a:rPr>
              <a:t>, </a:t>
            </a:r>
            <a:r>
              <a:rPr lang="en-US" b="1" spc="-15" dirty="0">
                <a:latin typeface="Trebuchet MS"/>
                <a:cs typeface="Trebuchet MS"/>
              </a:rPr>
              <a:t>goat</a:t>
            </a:r>
            <a:r>
              <a:rPr lang="en-US" spc="-15" dirty="0">
                <a:latin typeface="Trebuchet MS"/>
                <a:cs typeface="Trebuchet MS"/>
              </a:rPr>
              <a:t>, </a:t>
            </a:r>
            <a:r>
              <a:rPr lang="en-US" spc="-80" dirty="0">
                <a:latin typeface="Trebuchet MS"/>
                <a:cs typeface="Trebuchet MS"/>
              </a:rPr>
              <a:t>and </a:t>
            </a:r>
            <a:r>
              <a:rPr lang="en-US" b="1" spc="-85" dirty="0">
                <a:latin typeface="Trebuchet MS"/>
                <a:cs typeface="Trebuchet MS"/>
              </a:rPr>
              <a:t>wolf </a:t>
            </a:r>
            <a:r>
              <a:rPr lang="en-US" spc="-80" dirty="0">
                <a:latin typeface="Trebuchet MS"/>
                <a:cs typeface="Trebuchet MS"/>
              </a:rPr>
              <a:t>across </a:t>
            </a:r>
            <a:r>
              <a:rPr lang="en-US" spc="-95" dirty="0">
                <a:latin typeface="Trebuchet MS"/>
                <a:cs typeface="Trebuchet MS"/>
              </a:rPr>
              <a:t>a </a:t>
            </a:r>
            <a:r>
              <a:rPr lang="en-US" spc="-140" dirty="0">
                <a:latin typeface="Trebuchet MS"/>
                <a:cs typeface="Trebuchet MS"/>
              </a:rPr>
              <a:t>river. </a:t>
            </a:r>
            <a:r>
              <a:rPr lang="en-US" spc="-40" dirty="0">
                <a:latin typeface="Trebuchet MS"/>
                <a:cs typeface="Trebuchet MS"/>
              </a:rPr>
              <a:t>He </a:t>
            </a:r>
            <a:r>
              <a:rPr lang="en-US" spc="-35" dirty="0">
                <a:latin typeface="Trebuchet MS"/>
                <a:cs typeface="Trebuchet MS"/>
              </a:rPr>
              <a:t> </a:t>
            </a:r>
            <a:r>
              <a:rPr lang="en-US" spc="-65" dirty="0">
                <a:latin typeface="Trebuchet MS"/>
                <a:cs typeface="Trebuchet MS"/>
              </a:rPr>
              <a:t>has </a:t>
            </a:r>
            <a:r>
              <a:rPr lang="en-US" spc="-95" dirty="0">
                <a:latin typeface="Trebuchet MS"/>
                <a:cs typeface="Trebuchet MS"/>
              </a:rPr>
              <a:t>a </a:t>
            </a:r>
            <a:r>
              <a:rPr lang="en-US" spc="-65" dirty="0">
                <a:latin typeface="Trebuchet MS"/>
                <a:cs typeface="Trebuchet MS"/>
              </a:rPr>
              <a:t>boat </a:t>
            </a:r>
            <a:r>
              <a:rPr lang="en-US" spc="-75" dirty="0">
                <a:latin typeface="Trebuchet MS"/>
                <a:cs typeface="Trebuchet MS"/>
              </a:rPr>
              <a:t>that </a:t>
            </a:r>
            <a:r>
              <a:rPr lang="en-US" spc="-85" dirty="0">
                <a:latin typeface="Trebuchet MS"/>
                <a:cs typeface="Trebuchet MS"/>
              </a:rPr>
              <a:t>only </a:t>
            </a:r>
            <a:r>
              <a:rPr lang="en-US" spc="-80" dirty="0">
                <a:latin typeface="Trebuchet MS"/>
                <a:cs typeface="Trebuchet MS"/>
              </a:rPr>
              <a:t>holds </a:t>
            </a:r>
            <a:r>
              <a:rPr lang="en-US" spc="-160" dirty="0">
                <a:latin typeface="Trebuchet MS"/>
                <a:cs typeface="Trebuchet MS"/>
              </a:rPr>
              <a:t>two.</a:t>
            </a:r>
            <a:r>
              <a:rPr lang="en-US" spc="-155" dirty="0">
                <a:latin typeface="Trebuchet MS"/>
                <a:cs typeface="Trebuchet MS"/>
              </a:rPr>
              <a:t> </a:t>
            </a:r>
            <a:r>
              <a:rPr lang="en-US" spc="-40" dirty="0">
                <a:latin typeface="Trebuchet MS"/>
                <a:cs typeface="Trebuchet MS"/>
              </a:rPr>
              <a:t>He </a:t>
            </a:r>
            <a:r>
              <a:rPr lang="en-US" spc="-80" dirty="0">
                <a:latin typeface="Trebuchet MS"/>
                <a:cs typeface="Trebuchet MS"/>
              </a:rPr>
              <a:t>cannot </a:t>
            </a:r>
            <a:r>
              <a:rPr lang="en-US" spc="-155" dirty="0">
                <a:latin typeface="Trebuchet MS"/>
                <a:cs typeface="Trebuchet MS"/>
              </a:rPr>
              <a:t>leave </a:t>
            </a:r>
            <a:r>
              <a:rPr lang="en-US" spc="-125" dirty="0">
                <a:latin typeface="Trebuchet MS"/>
                <a:cs typeface="Trebuchet MS"/>
              </a:rPr>
              <a:t>the </a:t>
            </a:r>
            <a:r>
              <a:rPr lang="en-US" spc="-100" dirty="0">
                <a:latin typeface="Trebuchet MS"/>
                <a:cs typeface="Trebuchet MS"/>
              </a:rPr>
              <a:t>cabbage </a:t>
            </a:r>
            <a:r>
              <a:rPr lang="en-US" spc="-80" dirty="0">
                <a:latin typeface="Trebuchet MS"/>
                <a:cs typeface="Trebuchet MS"/>
              </a:rPr>
              <a:t>and </a:t>
            </a:r>
            <a:r>
              <a:rPr lang="en-US" spc="-60" dirty="0">
                <a:latin typeface="Trebuchet MS"/>
                <a:cs typeface="Trebuchet MS"/>
              </a:rPr>
              <a:t>goat</a:t>
            </a:r>
            <a:r>
              <a:rPr lang="en-US" spc="-55" dirty="0">
                <a:latin typeface="Trebuchet MS"/>
                <a:cs typeface="Trebuchet MS"/>
              </a:rPr>
              <a:t> </a:t>
            </a:r>
            <a:r>
              <a:rPr lang="en-US" spc="-120" dirty="0">
                <a:latin typeface="Trebuchet MS"/>
                <a:cs typeface="Trebuchet MS"/>
              </a:rPr>
              <a:t>alone </a:t>
            </a:r>
            <a:r>
              <a:rPr lang="en-US" spc="-130" dirty="0">
                <a:latin typeface="Trebuchet MS"/>
                <a:cs typeface="Trebuchet MS"/>
              </a:rPr>
              <a:t>or </a:t>
            </a:r>
            <a:r>
              <a:rPr lang="en-US" spc="-125" dirty="0">
                <a:latin typeface="Trebuchet MS"/>
                <a:cs typeface="Trebuchet MS"/>
              </a:rPr>
              <a:t>the </a:t>
            </a:r>
            <a:r>
              <a:rPr lang="en-US" spc="-60" dirty="0">
                <a:latin typeface="Trebuchet MS"/>
                <a:cs typeface="Trebuchet MS"/>
              </a:rPr>
              <a:t>goat </a:t>
            </a:r>
            <a:r>
              <a:rPr lang="en-US" spc="-80" dirty="0">
                <a:latin typeface="Trebuchet MS"/>
                <a:cs typeface="Trebuchet MS"/>
              </a:rPr>
              <a:t>and </a:t>
            </a:r>
            <a:r>
              <a:rPr lang="en-US" spc="-140" dirty="0">
                <a:latin typeface="Trebuchet MS"/>
                <a:cs typeface="Trebuchet MS"/>
              </a:rPr>
              <a:t>wolf alone.</a:t>
            </a:r>
            <a:r>
              <a:rPr lang="en-US" spc="475" dirty="0">
                <a:latin typeface="Trebuchet MS"/>
                <a:cs typeface="Trebuchet MS"/>
              </a:rPr>
              <a:t> </a:t>
            </a:r>
            <a:r>
              <a:rPr lang="en-US" spc="-40" dirty="0">
                <a:latin typeface="Trebuchet MS"/>
                <a:cs typeface="Trebuchet MS"/>
              </a:rPr>
              <a:t>How </a:t>
            </a:r>
            <a:r>
              <a:rPr lang="en-US" spc="-70" dirty="0">
                <a:latin typeface="Trebuchet MS"/>
                <a:cs typeface="Trebuchet MS"/>
              </a:rPr>
              <a:t>many </a:t>
            </a:r>
            <a:r>
              <a:rPr lang="en-US" spc="-125" dirty="0">
                <a:latin typeface="Trebuchet MS"/>
                <a:cs typeface="Trebuchet MS"/>
              </a:rPr>
              <a:t>river </a:t>
            </a:r>
            <a:r>
              <a:rPr lang="en-US" spc="-65" dirty="0">
                <a:latin typeface="Trebuchet MS"/>
                <a:cs typeface="Trebuchet MS"/>
              </a:rPr>
              <a:t>crossings </a:t>
            </a:r>
            <a:r>
              <a:rPr lang="en-US" spc="-95" dirty="0">
                <a:latin typeface="Trebuchet MS"/>
                <a:cs typeface="Trebuchet MS"/>
              </a:rPr>
              <a:t>does </a:t>
            </a:r>
            <a:r>
              <a:rPr lang="en-US" spc="-150" dirty="0">
                <a:latin typeface="Trebuchet MS"/>
                <a:cs typeface="Trebuchet MS"/>
              </a:rPr>
              <a:t>he </a:t>
            </a:r>
            <a:r>
              <a:rPr lang="en-US" spc="-70" dirty="0">
                <a:latin typeface="Trebuchet MS"/>
                <a:cs typeface="Trebuchet MS"/>
              </a:rPr>
              <a:t>need?</a:t>
            </a:r>
            <a:endParaRPr lang="en-US" dirty="0">
              <a:latin typeface="Trebuchet MS"/>
              <a:cs typeface="Trebuchet MS"/>
            </a:endParaRPr>
          </a:p>
          <a:p>
            <a:endParaRPr lang="en-US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E754740C-FCB2-5B4D-9BA4-C93A91EA6B68}"/>
              </a:ext>
            </a:extLst>
          </p:cNvPr>
          <p:cNvSpPr txBox="1"/>
          <p:nvPr/>
        </p:nvSpPr>
        <p:spPr>
          <a:xfrm>
            <a:off x="1334956" y="2755308"/>
            <a:ext cx="8265159" cy="601345"/>
          </a:xfrm>
          <a:prstGeom prst="rect">
            <a:avLst/>
          </a:prstGeom>
          <a:ln w="6357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sz="2500" spc="-45" dirty="0">
                <a:latin typeface="Trebuchet MS"/>
                <a:cs typeface="Trebuchet MS"/>
              </a:rPr>
              <a:t>4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008FB07E-681B-9544-8F01-B1AF9A1A6532}"/>
              </a:ext>
            </a:extLst>
          </p:cNvPr>
          <p:cNvSpPr txBox="1"/>
          <p:nvPr/>
        </p:nvSpPr>
        <p:spPr>
          <a:xfrm>
            <a:off x="1334956" y="3489987"/>
            <a:ext cx="8265159" cy="601345"/>
          </a:xfrm>
          <a:prstGeom prst="rect">
            <a:avLst/>
          </a:prstGeom>
          <a:ln w="6357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sz="2500" spc="-45" dirty="0">
                <a:latin typeface="Trebuchet MS"/>
                <a:cs typeface="Trebuchet MS"/>
              </a:rPr>
              <a:t>5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04B13689-05EB-9E4B-B2DC-F60432D0A0B8}"/>
              </a:ext>
            </a:extLst>
          </p:cNvPr>
          <p:cNvSpPr txBox="1"/>
          <p:nvPr/>
        </p:nvSpPr>
        <p:spPr>
          <a:xfrm>
            <a:off x="1334956" y="4224666"/>
            <a:ext cx="8265159" cy="601345"/>
          </a:xfrm>
          <a:prstGeom prst="rect">
            <a:avLst/>
          </a:prstGeom>
          <a:ln w="6357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sz="2500" spc="-45" dirty="0">
                <a:latin typeface="Trebuchet MS"/>
                <a:cs typeface="Trebuchet MS"/>
              </a:rPr>
              <a:t>6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850DF6A3-A3A5-EF4F-91A3-E0AA9F3ED3BC}"/>
              </a:ext>
            </a:extLst>
          </p:cNvPr>
          <p:cNvSpPr txBox="1"/>
          <p:nvPr/>
        </p:nvSpPr>
        <p:spPr>
          <a:xfrm>
            <a:off x="1334956" y="4959345"/>
            <a:ext cx="8265159" cy="601345"/>
          </a:xfrm>
          <a:prstGeom prst="rect">
            <a:avLst/>
          </a:prstGeom>
          <a:ln w="6357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sz="2500" spc="-45" dirty="0">
                <a:latin typeface="Trebuchet MS"/>
                <a:cs typeface="Trebuchet MS"/>
              </a:rPr>
              <a:t>7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37F2EA5F-122B-7341-AF15-207BB12BF328}"/>
              </a:ext>
            </a:extLst>
          </p:cNvPr>
          <p:cNvSpPr txBox="1"/>
          <p:nvPr/>
        </p:nvSpPr>
        <p:spPr>
          <a:xfrm>
            <a:off x="1334956" y="5694023"/>
            <a:ext cx="8265159" cy="601345"/>
          </a:xfrm>
          <a:prstGeom prst="rect">
            <a:avLst/>
          </a:prstGeom>
          <a:ln w="6357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sz="2500" spc="-65" dirty="0">
                <a:latin typeface="Trebuchet MS"/>
                <a:cs typeface="Trebuchet MS"/>
              </a:rPr>
              <a:t>no</a:t>
            </a:r>
            <a:r>
              <a:rPr sz="2500" spc="55" dirty="0">
                <a:latin typeface="Trebuchet MS"/>
                <a:cs typeface="Trebuchet MS"/>
              </a:rPr>
              <a:t> </a:t>
            </a:r>
            <a:r>
              <a:rPr sz="2500" spc="-80" dirty="0">
                <a:latin typeface="Trebuchet MS"/>
                <a:cs typeface="Trebuchet MS"/>
              </a:rPr>
              <a:t>solution</a:t>
            </a:r>
            <a:endParaRPr sz="25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33552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42FA-67D3-FD4F-BEF0-EAA4D928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deepening depth-first search</a:t>
            </a:r>
          </a:p>
        </p:txBody>
      </p:sp>
      <p:pic>
        <p:nvPicPr>
          <p:cNvPr id="7" name="Picture 6" descr="A picture containing various, wire, different, several&#10;&#10;Description automatically generated">
            <a:extLst>
              <a:ext uri="{FF2B5EF4-FFF2-40B4-BE49-F238E27FC236}">
                <a16:creationId xmlns:a16="http://schemas.microsoft.com/office/drawing/2014/main" id="{ADAFBF3F-9F20-E245-BF03-AAD9B1B1D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96" y="1178560"/>
            <a:ext cx="10671858" cy="50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84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92A07-15E1-7E40-88A1-304A9116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deepening depth-first search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CEFF191C-D0C6-FB47-9147-FBBA381F0AB4}"/>
              </a:ext>
            </a:extLst>
          </p:cNvPr>
          <p:cNvGrpSpPr/>
          <p:nvPr/>
        </p:nvGrpSpPr>
        <p:grpSpPr>
          <a:xfrm>
            <a:off x="2025570" y="1104274"/>
            <a:ext cx="7937331" cy="1534754"/>
            <a:chOff x="1407174" y="1326214"/>
            <a:chExt cx="7352030" cy="130746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B07714BD-8998-D64E-8C2B-64B81000D017}"/>
                </a:ext>
              </a:extLst>
            </p:cNvPr>
            <p:cNvSpPr/>
            <p:nvPr/>
          </p:nvSpPr>
          <p:spPr>
            <a:xfrm>
              <a:off x="1420192" y="1602776"/>
              <a:ext cx="7325995" cy="1017905"/>
            </a:xfrm>
            <a:custGeom>
              <a:avLst/>
              <a:gdLst/>
              <a:ahLst/>
              <a:cxnLst/>
              <a:rect l="l" t="t" r="r" b="b"/>
              <a:pathLst>
                <a:path w="7325995" h="1017905">
                  <a:moveTo>
                    <a:pt x="0" y="0"/>
                  </a:moveTo>
                  <a:lnTo>
                    <a:pt x="0" y="1017598"/>
                  </a:lnTo>
                  <a:lnTo>
                    <a:pt x="7325972" y="1017598"/>
                  </a:lnTo>
                  <a:lnTo>
                    <a:pt x="7325972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8F7CA197-E8A3-D443-9ADC-7176DB849457}"/>
                </a:ext>
              </a:extLst>
            </p:cNvPr>
            <p:cNvSpPr/>
            <p:nvPr/>
          </p:nvSpPr>
          <p:spPr>
            <a:xfrm>
              <a:off x="1547347" y="1326214"/>
              <a:ext cx="5880735" cy="553720"/>
            </a:xfrm>
            <a:custGeom>
              <a:avLst/>
              <a:gdLst/>
              <a:ahLst/>
              <a:cxnLst/>
              <a:rect l="l" t="t" r="r" b="b"/>
              <a:pathLst>
                <a:path w="5880734" h="553719">
                  <a:moveTo>
                    <a:pt x="5880720" y="0"/>
                  </a:moveTo>
                  <a:lnTo>
                    <a:pt x="0" y="0"/>
                  </a:lnTo>
                  <a:lnTo>
                    <a:pt x="0" y="553124"/>
                  </a:lnTo>
                  <a:lnTo>
                    <a:pt x="5880720" y="553124"/>
                  </a:lnTo>
                  <a:lnTo>
                    <a:pt x="5880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4DA0170A-BD70-BA4C-B5F8-16AC08D265D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7347" y="1326214"/>
              <a:ext cx="642132" cy="553124"/>
            </a:xfrm>
            <a:prstGeom prst="rect">
              <a:avLst/>
            </a:prstGeom>
          </p:spPr>
        </p:pic>
      </p:grpSp>
      <p:sp>
        <p:nvSpPr>
          <p:cNvPr id="8" name="object 7">
            <a:extLst>
              <a:ext uri="{FF2B5EF4-FFF2-40B4-BE49-F238E27FC236}">
                <a16:creationId xmlns:a16="http://schemas.microsoft.com/office/drawing/2014/main" id="{D92FE5CA-150D-AD41-A14A-6E45208FAFED}"/>
              </a:ext>
            </a:extLst>
          </p:cNvPr>
          <p:cNvSpPr txBox="1"/>
          <p:nvPr/>
        </p:nvSpPr>
        <p:spPr>
          <a:xfrm>
            <a:off x="2418608" y="1104274"/>
            <a:ext cx="7144576" cy="14414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05485">
              <a:lnSpc>
                <a:spcPct val="100000"/>
              </a:lnSpc>
              <a:spcBef>
                <a:spcPts val="140"/>
              </a:spcBef>
              <a:tabLst>
                <a:tab pos="2682240" algn="l"/>
              </a:tabLst>
            </a:pPr>
            <a:r>
              <a:rPr sz="2500" b="1" spc="-5" dirty="0">
                <a:solidFill>
                  <a:srgbClr val="FF0000"/>
                </a:solidFill>
                <a:latin typeface="Trebuchet MS"/>
                <a:cs typeface="Trebuchet MS"/>
              </a:rPr>
              <a:t>Assumption:	</a:t>
            </a:r>
            <a:r>
              <a:rPr sz="2500" b="1" spc="-15" dirty="0">
                <a:solidFill>
                  <a:srgbClr val="FF0000"/>
                </a:solidFill>
                <a:latin typeface="Trebuchet MS"/>
                <a:cs typeface="Trebuchet MS"/>
              </a:rPr>
              <a:t>constant</a:t>
            </a:r>
            <a:r>
              <a:rPr lang="en-US" sz="2500" b="1" spc="-15" dirty="0">
                <a:solidFill>
                  <a:srgbClr val="FF0000"/>
                </a:solidFill>
                <a:latin typeface="Trebuchet MS"/>
                <a:cs typeface="Trebuchet MS"/>
              </a:rPr>
              <a:t>/nondecreasing</a:t>
            </a:r>
            <a:r>
              <a:rPr sz="2500" b="1" spc="15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500" b="1" spc="-30" dirty="0">
                <a:solidFill>
                  <a:srgbClr val="FF0000"/>
                </a:solidFill>
                <a:latin typeface="Trebuchet MS"/>
                <a:cs typeface="Trebuchet MS"/>
              </a:rPr>
              <a:t>action</a:t>
            </a:r>
            <a:r>
              <a:rPr sz="2500" b="1" spc="15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500" b="1" spc="-10" dirty="0">
                <a:solidFill>
                  <a:srgbClr val="FF0000"/>
                </a:solidFill>
                <a:latin typeface="Trebuchet MS"/>
                <a:cs typeface="Trebuchet MS"/>
              </a:rPr>
              <a:t>costs</a:t>
            </a:r>
            <a:endParaRPr sz="25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500" spc="-40" dirty="0">
                <a:latin typeface="Trebuchet MS"/>
                <a:cs typeface="Trebuchet MS"/>
              </a:rPr>
              <a:t>Assume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90" dirty="0">
                <a:latin typeface="Trebuchet MS"/>
                <a:cs typeface="Trebuchet MS"/>
              </a:rPr>
              <a:t>action</a:t>
            </a:r>
            <a:r>
              <a:rPr sz="2500" spc="95" dirty="0">
                <a:latin typeface="Trebuchet MS"/>
                <a:cs typeface="Trebuchet MS"/>
              </a:rPr>
              <a:t> </a:t>
            </a:r>
            <a:r>
              <a:rPr sz="2500" spc="-70" dirty="0">
                <a:latin typeface="Trebuchet MS"/>
                <a:cs typeface="Trebuchet MS"/>
              </a:rPr>
              <a:t>costs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60" dirty="0">
                <a:latin typeface="Trebuchet MS"/>
                <a:cs typeface="Trebuchet MS"/>
              </a:rPr>
              <a:t>Cost(</a:t>
            </a:r>
            <a:r>
              <a:rPr sz="2500" i="1" spc="60" dirty="0">
                <a:latin typeface="Cambria"/>
                <a:cs typeface="Cambria"/>
              </a:rPr>
              <a:t>s,</a:t>
            </a:r>
            <a:r>
              <a:rPr sz="2500" i="1" spc="-125" dirty="0">
                <a:latin typeface="Cambria"/>
                <a:cs typeface="Cambria"/>
              </a:rPr>
              <a:t> </a:t>
            </a:r>
            <a:r>
              <a:rPr sz="2500" i="1" spc="45" dirty="0">
                <a:latin typeface="Cambria"/>
                <a:cs typeface="Cambria"/>
              </a:rPr>
              <a:t>a</a:t>
            </a:r>
            <a:r>
              <a:rPr sz="2500" spc="45" dirty="0">
                <a:latin typeface="Trebuchet MS"/>
                <a:cs typeface="Trebuchet MS"/>
              </a:rPr>
              <a:t>)</a:t>
            </a:r>
            <a:r>
              <a:rPr sz="2500" spc="-45" dirty="0">
                <a:latin typeface="Trebuchet MS"/>
                <a:cs typeface="Trebuchet MS"/>
              </a:rPr>
              <a:t> </a:t>
            </a:r>
            <a:r>
              <a:rPr sz="2500" spc="660" dirty="0">
                <a:latin typeface="Trebuchet MS"/>
                <a:cs typeface="Trebuchet MS"/>
              </a:rPr>
              <a:t>=</a:t>
            </a:r>
            <a:r>
              <a:rPr sz="2500" spc="-50" dirty="0">
                <a:latin typeface="Trebuchet MS"/>
                <a:cs typeface="Trebuchet MS"/>
              </a:rPr>
              <a:t> </a:t>
            </a:r>
            <a:r>
              <a:rPr sz="2500" i="1" spc="10" dirty="0">
                <a:latin typeface="Cambria"/>
                <a:cs typeface="Cambria"/>
              </a:rPr>
              <a:t>c</a:t>
            </a:r>
            <a:r>
              <a:rPr sz="2500" i="1" spc="295" dirty="0">
                <a:latin typeface="Cambria"/>
                <a:cs typeface="Cambria"/>
              </a:rPr>
              <a:t> </a:t>
            </a:r>
            <a:r>
              <a:rPr sz="2500" spc="-135" dirty="0">
                <a:latin typeface="Trebuchet MS"/>
                <a:cs typeface="Trebuchet MS"/>
              </a:rPr>
              <a:t>for</a:t>
            </a:r>
            <a:r>
              <a:rPr sz="2500" spc="95" dirty="0">
                <a:latin typeface="Trebuchet MS"/>
                <a:cs typeface="Trebuchet MS"/>
              </a:rPr>
              <a:t> </a:t>
            </a:r>
            <a:r>
              <a:rPr sz="2500" spc="-105" dirty="0">
                <a:latin typeface="Trebuchet MS"/>
                <a:cs typeface="Trebuchet MS"/>
              </a:rPr>
              <a:t>some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i="1" spc="10" dirty="0">
                <a:latin typeface="Cambria"/>
                <a:cs typeface="Cambria"/>
              </a:rPr>
              <a:t>c</a:t>
            </a:r>
            <a:r>
              <a:rPr sz="2500" i="1" spc="155" dirty="0">
                <a:latin typeface="Cambria"/>
                <a:cs typeface="Cambria"/>
              </a:rPr>
              <a:t> </a:t>
            </a:r>
            <a:r>
              <a:rPr sz="2500" spc="720" dirty="0">
                <a:latin typeface="MS Gothic"/>
                <a:cs typeface="MS Gothic"/>
              </a:rPr>
              <a:t>≥</a:t>
            </a:r>
            <a:r>
              <a:rPr sz="2500" spc="-545" dirty="0">
                <a:latin typeface="MS Gothic"/>
                <a:cs typeface="MS Gothic"/>
              </a:rPr>
              <a:t> </a:t>
            </a:r>
            <a:r>
              <a:rPr sz="2500" spc="-130" dirty="0">
                <a:latin typeface="Trebuchet MS"/>
                <a:cs typeface="Trebuchet MS"/>
              </a:rPr>
              <a:t>0.</a:t>
            </a:r>
            <a:endParaRPr sz="2500" dirty="0">
              <a:latin typeface="Trebuchet MS"/>
              <a:cs typeface="Trebuchet MS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D055CB03-E23B-2247-87E0-F7300C9B04A3}"/>
              </a:ext>
            </a:extLst>
          </p:cNvPr>
          <p:cNvSpPr txBox="1"/>
          <p:nvPr/>
        </p:nvSpPr>
        <p:spPr>
          <a:xfrm>
            <a:off x="983848" y="2120679"/>
            <a:ext cx="9456517" cy="4171014"/>
          </a:xfrm>
          <a:prstGeom prst="rect">
            <a:avLst/>
          </a:prstGeom>
        </p:spPr>
        <p:txBody>
          <a:bodyPr vert="horz" wrap="square" lIns="0" tIns="21907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725"/>
              </a:spcBef>
            </a:pPr>
            <a:r>
              <a:rPr sz="2500" spc="-125" dirty="0">
                <a:solidFill>
                  <a:srgbClr val="0000A0"/>
                </a:solidFill>
                <a:latin typeface="Trebuchet MS"/>
                <a:cs typeface="Trebuchet MS"/>
              </a:rPr>
              <a:t>Idea</a:t>
            </a:r>
            <a:r>
              <a:rPr sz="2500" spc="-125" dirty="0">
                <a:latin typeface="Trebuchet MS"/>
                <a:cs typeface="Trebuchet MS"/>
              </a:rPr>
              <a:t>:</a:t>
            </a:r>
            <a:endParaRPr sz="2500" dirty="0">
              <a:latin typeface="Trebuchet MS"/>
              <a:cs typeface="Trebuchet MS"/>
            </a:endParaRPr>
          </a:p>
          <a:p>
            <a:pPr marL="970915" indent="-323215">
              <a:lnSpc>
                <a:spcPct val="100000"/>
              </a:lnSpc>
              <a:spcBef>
                <a:spcPts val="1635"/>
              </a:spcBef>
              <a:buFont typeface="MS Gothic"/>
              <a:buChar char="•"/>
              <a:tabLst>
                <a:tab pos="971550" algn="l"/>
              </a:tabLst>
            </a:pPr>
            <a:r>
              <a:rPr sz="2500" spc="5" dirty="0">
                <a:latin typeface="Trebuchet MS"/>
                <a:cs typeface="Trebuchet MS"/>
              </a:rPr>
              <a:t>Modify</a:t>
            </a:r>
            <a:r>
              <a:rPr sz="2500" spc="80" dirty="0">
                <a:latin typeface="Trebuchet MS"/>
                <a:cs typeface="Trebuchet MS"/>
              </a:rPr>
              <a:t> </a:t>
            </a:r>
            <a:r>
              <a:rPr sz="2500" spc="210" dirty="0">
                <a:latin typeface="Trebuchet MS"/>
                <a:cs typeface="Trebuchet MS"/>
              </a:rPr>
              <a:t>DFS</a:t>
            </a:r>
            <a:r>
              <a:rPr sz="2500" spc="85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to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70" dirty="0">
                <a:latin typeface="Trebuchet MS"/>
                <a:cs typeface="Trebuchet MS"/>
              </a:rPr>
              <a:t>stop</a:t>
            </a:r>
            <a:r>
              <a:rPr sz="2500" spc="80" dirty="0">
                <a:latin typeface="Trebuchet MS"/>
                <a:cs typeface="Trebuchet MS"/>
              </a:rPr>
              <a:t> </a:t>
            </a:r>
            <a:r>
              <a:rPr sz="2500" spc="-85" dirty="0">
                <a:latin typeface="Trebuchet MS"/>
                <a:cs typeface="Trebuchet MS"/>
              </a:rPr>
              <a:t>at</a:t>
            </a:r>
            <a:r>
              <a:rPr sz="2500" spc="85" dirty="0">
                <a:latin typeface="Trebuchet MS"/>
                <a:cs typeface="Trebuchet MS"/>
              </a:rPr>
              <a:t> </a:t>
            </a:r>
            <a:r>
              <a:rPr sz="2500" spc="-95" dirty="0">
                <a:latin typeface="Trebuchet MS"/>
                <a:cs typeface="Trebuchet MS"/>
              </a:rPr>
              <a:t>a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maximum</a:t>
            </a:r>
            <a:r>
              <a:rPr sz="2500" spc="80" dirty="0">
                <a:latin typeface="Trebuchet MS"/>
                <a:cs typeface="Trebuchet MS"/>
              </a:rPr>
              <a:t> </a:t>
            </a:r>
            <a:r>
              <a:rPr sz="2500" spc="-125" dirty="0">
                <a:latin typeface="Trebuchet MS"/>
                <a:cs typeface="Trebuchet MS"/>
              </a:rPr>
              <a:t>depth.</a:t>
            </a:r>
            <a:endParaRPr sz="2500" dirty="0">
              <a:latin typeface="Trebuchet MS"/>
              <a:cs typeface="Trebuchet MS"/>
            </a:endParaRPr>
          </a:p>
          <a:p>
            <a:pPr marL="970915" indent="-323215">
              <a:lnSpc>
                <a:spcPct val="100000"/>
              </a:lnSpc>
              <a:spcBef>
                <a:spcPts val="1630"/>
              </a:spcBef>
              <a:buFont typeface="MS Gothic"/>
              <a:buChar char="•"/>
              <a:tabLst>
                <a:tab pos="971550" algn="l"/>
              </a:tabLst>
            </a:pPr>
            <a:r>
              <a:rPr sz="2500" spc="-65" dirty="0">
                <a:latin typeface="Trebuchet MS"/>
                <a:cs typeface="Trebuchet MS"/>
              </a:rPr>
              <a:t>Call</a:t>
            </a:r>
            <a:r>
              <a:rPr sz="2500" spc="85" dirty="0">
                <a:latin typeface="Trebuchet MS"/>
                <a:cs typeface="Trebuchet MS"/>
              </a:rPr>
              <a:t> </a:t>
            </a:r>
            <a:r>
              <a:rPr sz="2500" spc="210" dirty="0">
                <a:latin typeface="Trebuchet MS"/>
                <a:cs typeface="Trebuchet MS"/>
              </a:rPr>
              <a:t>DFS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135" dirty="0">
                <a:latin typeface="Trebuchet MS"/>
                <a:cs typeface="Trebuchet MS"/>
              </a:rPr>
              <a:t>for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maximum</a:t>
            </a:r>
            <a:r>
              <a:rPr sz="2500" spc="85" dirty="0">
                <a:latin typeface="Trebuchet MS"/>
                <a:cs typeface="Trebuchet MS"/>
              </a:rPr>
              <a:t> </a:t>
            </a:r>
            <a:r>
              <a:rPr sz="2500" spc="-100" dirty="0">
                <a:latin typeface="Trebuchet MS"/>
                <a:cs typeface="Trebuchet MS"/>
              </a:rPr>
              <a:t>depths</a:t>
            </a:r>
            <a:r>
              <a:rPr sz="2500" spc="95" dirty="0">
                <a:latin typeface="Trebuchet MS"/>
                <a:cs typeface="Trebuchet MS"/>
              </a:rPr>
              <a:t> </a:t>
            </a:r>
            <a:r>
              <a:rPr sz="2500" spc="80" dirty="0">
                <a:latin typeface="Trebuchet MS"/>
                <a:cs typeface="Trebuchet MS"/>
              </a:rPr>
              <a:t>1</a:t>
            </a:r>
            <a:r>
              <a:rPr sz="2500" i="1" spc="80" dirty="0">
                <a:latin typeface="Cambria"/>
                <a:cs typeface="Cambria"/>
              </a:rPr>
              <a:t>,</a:t>
            </a:r>
            <a:r>
              <a:rPr sz="2500" i="1" spc="-130" dirty="0">
                <a:latin typeface="Cambria"/>
                <a:cs typeface="Cambria"/>
              </a:rPr>
              <a:t> </a:t>
            </a:r>
            <a:r>
              <a:rPr sz="2500" spc="80" dirty="0">
                <a:latin typeface="Trebuchet MS"/>
                <a:cs typeface="Trebuchet MS"/>
              </a:rPr>
              <a:t>2</a:t>
            </a:r>
            <a:r>
              <a:rPr sz="2500" i="1" spc="80" dirty="0">
                <a:latin typeface="Cambria"/>
                <a:cs typeface="Cambria"/>
              </a:rPr>
              <a:t>,</a:t>
            </a:r>
            <a:r>
              <a:rPr sz="2500" i="1" spc="-130" dirty="0">
                <a:latin typeface="Cambria"/>
                <a:cs typeface="Cambria"/>
              </a:rPr>
              <a:t> </a:t>
            </a:r>
            <a:r>
              <a:rPr sz="2500" i="1" spc="204" dirty="0">
                <a:latin typeface="Cambria"/>
                <a:cs typeface="Cambria"/>
              </a:rPr>
              <a:t>.</a:t>
            </a:r>
            <a:r>
              <a:rPr sz="2500" i="1" spc="-130" dirty="0">
                <a:latin typeface="Cambria"/>
                <a:cs typeface="Cambria"/>
              </a:rPr>
              <a:t> </a:t>
            </a:r>
            <a:r>
              <a:rPr sz="2500" i="1" spc="204" dirty="0">
                <a:latin typeface="Cambria"/>
                <a:cs typeface="Cambria"/>
              </a:rPr>
              <a:t>.</a:t>
            </a:r>
            <a:r>
              <a:rPr sz="2500" i="1" spc="-125" dirty="0">
                <a:latin typeface="Cambria"/>
                <a:cs typeface="Cambria"/>
              </a:rPr>
              <a:t> </a:t>
            </a:r>
            <a:r>
              <a:rPr sz="2500" i="1" spc="204" dirty="0">
                <a:latin typeface="Cambria"/>
                <a:cs typeface="Cambria"/>
              </a:rPr>
              <a:t>.</a:t>
            </a:r>
            <a:r>
              <a:rPr sz="2500" i="1" spc="-135" dirty="0">
                <a:latin typeface="Cambria"/>
                <a:cs typeface="Cambria"/>
              </a:rPr>
              <a:t> </a:t>
            </a:r>
            <a:r>
              <a:rPr sz="2500" spc="-215" dirty="0">
                <a:latin typeface="Trebuchet MS"/>
                <a:cs typeface="Trebuchet MS"/>
              </a:rPr>
              <a:t>.</a:t>
            </a:r>
            <a:endParaRPr sz="2500" dirty="0">
              <a:latin typeface="Trebuchet MS"/>
              <a:cs typeface="Trebuchet MS"/>
            </a:endParaRPr>
          </a:p>
          <a:p>
            <a:pPr marL="1606550">
              <a:lnSpc>
                <a:spcPct val="100000"/>
              </a:lnSpc>
              <a:spcBef>
                <a:spcPts val="1635"/>
              </a:spcBef>
            </a:pPr>
            <a:r>
              <a:rPr sz="2500" spc="210" dirty="0">
                <a:latin typeface="Trebuchet MS"/>
                <a:cs typeface="Trebuchet MS"/>
              </a:rPr>
              <a:t>DFS</a:t>
            </a:r>
            <a:r>
              <a:rPr sz="2500" spc="85" dirty="0">
                <a:latin typeface="Trebuchet MS"/>
                <a:cs typeface="Trebuchet MS"/>
              </a:rPr>
              <a:t> </a:t>
            </a:r>
            <a:r>
              <a:rPr sz="2500" spc="-65" dirty="0">
                <a:latin typeface="Trebuchet MS"/>
                <a:cs typeface="Trebuchet MS"/>
              </a:rPr>
              <a:t>on</a:t>
            </a:r>
            <a:r>
              <a:rPr sz="2500" spc="95" dirty="0">
                <a:latin typeface="Trebuchet MS"/>
                <a:cs typeface="Trebuchet MS"/>
              </a:rPr>
              <a:t> </a:t>
            </a:r>
            <a:r>
              <a:rPr sz="2500" i="1" spc="10" dirty="0">
                <a:latin typeface="Cambria"/>
                <a:cs typeface="Cambria"/>
              </a:rPr>
              <a:t>d</a:t>
            </a:r>
            <a:r>
              <a:rPr sz="2500" i="1" spc="295" dirty="0">
                <a:latin typeface="Cambria"/>
                <a:cs typeface="Cambria"/>
              </a:rPr>
              <a:t> </a:t>
            </a:r>
            <a:r>
              <a:rPr sz="2500" spc="-85" dirty="0">
                <a:latin typeface="Trebuchet MS"/>
                <a:cs typeface="Trebuchet MS"/>
              </a:rPr>
              <a:t>asks:</a:t>
            </a:r>
            <a:r>
              <a:rPr sz="2500" spc="375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is</a:t>
            </a:r>
            <a:r>
              <a:rPr sz="2500" spc="95" dirty="0">
                <a:latin typeface="Trebuchet MS"/>
                <a:cs typeface="Trebuchet MS"/>
              </a:rPr>
              <a:t> </a:t>
            </a:r>
            <a:r>
              <a:rPr sz="2500" spc="-145" dirty="0">
                <a:latin typeface="Trebuchet MS"/>
                <a:cs typeface="Trebuchet MS"/>
              </a:rPr>
              <a:t>there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95" dirty="0">
                <a:latin typeface="Trebuchet MS"/>
                <a:cs typeface="Trebuchet MS"/>
              </a:rPr>
              <a:t>a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80" dirty="0">
                <a:latin typeface="Trebuchet MS"/>
                <a:cs typeface="Trebuchet MS"/>
              </a:rPr>
              <a:t>solution</a:t>
            </a:r>
            <a:r>
              <a:rPr sz="2500" spc="95" dirty="0">
                <a:latin typeface="Trebuchet MS"/>
                <a:cs typeface="Trebuchet MS"/>
              </a:rPr>
              <a:t> </a:t>
            </a:r>
            <a:r>
              <a:rPr sz="2500" spc="-95" dirty="0">
                <a:latin typeface="Trebuchet MS"/>
                <a:cs typeface="Trebuchet MS"/>
              </a:rPr>
              <a:t>with</a:t>
            </a:r>
            <a:r>
              <a:rPr sz="2500" spc="95" dirty="0">
                <a:latin typeface="Trebuchet MS"/>
                <a:cs typeface="Trebuchet MS"/>
              </a:rPr>
              <a:t> </a:t>
            </a:r>
            <a:r>
              <a:rPr sz="2500" i="1" spc="10" dirty="0">
                <a:latin typeface="Cambria"/>
                <a:cs typeface="Cambria"/>
              </a:rPr>
              <a:t>d</a:t>
            </a:r>
            <a:r>
              <a:rPr sz="2500" i="1" spc="295" dirty="0">
                <a:latin typeface="Cambria"/>
                <a:cs typeface="Cambria"/>
              </a:rPr>
              <a:t> </a:t>
            </a:r>
            <a:r>
              <a:rPr sz="2500" spc="-35" dirty="0">
                <a:latin typeface="Trebuchet MS"/>
                <a:cs typeface="Trebuchet MS"/>
              </a:rPr>
              <a:t>actions?</a:t>
            </a:r>
            <a:endParaRPr sz="2500" dirty="0">
              <a:latin typeface="Trebuchet MS"/>
              <a:cs typeface="Trebuchet MS"/>
            </a:endParaRPr>
          </a:p>
          <a:p>
            <a:pPr marL="165100">
              <a:lnSpc>
                <a:spcPct val="100000"/>
              </a:lnSpc>
              <a:spcBef>
                <a:spcPts val="1635"/>
              </a:spcBef>
              <a:tabLst>
                <a:tab pos="1353185" algn="l"/>
              </a:tabLst>
            </a:pPr>
            <a:r>
              <a:rPr sz="2500" spc="-105" dirty="0">
                <a:solidFill>
                  <a:srgbClr val="0000A0"/>
                </a:solidFill>
                <a:latin typeface="Trebuchet MS"/>
                <a:cs typeface="Trebuchet MS"/>
              </a:rPr>
              <a:t>Legend</a:t>
            </a:r>
            <a:r>
              <a:rPr sz="2500" spc="-105" dirty="0">
                <a:latin typeface="Trebuchet MS"/>
                <a:cs typeface="Trebuchet MS"/>
              </a:rPr>
              <a:t>:	</a:t>
            </a:r>
            <a:r>
              <a:rPr sz="2500" i="1" spc="-215" dirty="0">
                <a:latin typeface="Cambria"/>
                <a:cs typeface="Cambria"/>
              </a:rPr>
              <a:t>b</a:t>
            </a:r>
            <a:r>
              <a:rPr sz="2500" i="1" spc="-40" dirty="0">
                <a:latin typeface="Cambria"/>
                <a:cs typeface="Cambria"/>
              </a:rPr>
              <a:t> </a:t>
            </a:r>
            <a:r>
              <a:rPr sz="2500" spc="-80" dirty="0">
                <a:latin typeface="Trebuchet MS"/>
                <a:cs typeface="Trebuchet MS"/>
              </a:rPr>
              <a:t>actions</a:t>
            </a:r>
            <a:r>
              <a:rPr sz="2500" spc="85" dirty="0">
                <a:latin typeface="Trebuchet MS"/>
                <a:cs typeface="Trebuchet MS"/>
              </a:rPr>
              <a:t> </a:t>
            </a:r>
            <a:r>
              <a:rPr sz="2500" spc="-120" dirty="0">
                <a:latin typeface="Trebuchet MS"/>
                <a:cs typeface="Trebuchet MS"/>
              </a:rPr>
              <a:t>per</a:t>
            </a:r>
            <a:r>
              <a:rPr sz="2500" spc="85" dirty="0">
                <a:latin typeface="Trebuchet MS"/>
                <a:cs typeface="Trebuchet MS"/>
              </a:rPr>
              <a:t> </a:t>
            </a:r>
            <a:r>
              <a:rPr sz="2500" spc="-125" dirty="0">
                <a:latin typeface="Trebuchet MS"/>
                <a:cs typeface="Trebuchet MS"/>
              </a:rPr>
              <a:t>state,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spc="-80" dirty="0">
                <a:latin typeface="Trebuchet MS"/>
                <a:cs typeface="Trebuchet MS"/>
              </a:rPr>
              <a:t>solution</a:t>
            </a:r>
            <a:r>
              <a:rPr sz="2500" spc="85" dirty="0">
                <a:latin typeface="Trebuchet MS"/>
                <a:cs typeface="Trebuchet MS"/>
              </a:rPr>
              <a:t> </a:t>
            </a:r>
            <a:r>
              <a:rPr sz="2500" spc="-120" dirty="0">
                <a:latin typeface="Trebuchet MS"/>
                <a:cs typeface="Trebuchet MS"/>
              </a:rPr>
              <a:t>size</a:t>
            </a:r>
            <a:r>
              <a:rPr sz="2500" spc="90" dirty="0">
                <a:latin typeface="Trebuchet MS"/>
                <a:cs typeface="Trebuchet MS"/>
              </a:rPr>
              <a:t> </a:t>
            </a:r>
            <a:r>
              <a:rPr sz="2500" i="1" spc="10" dirty="0">
                <a:latin typeface="Cambria"/>
                <a:cs typeface="Cambria"/>
              </a:rPr>
              <a:t>d</a:t>
            </a:r>
            <a:endParaRPr sz="2500" dirty="0">
              <a:latin typeface="Cambria"/>
              <a:cs typeface="Cambria"/>
            </a:endParaRPr>
          </a:p>
          <a:p>
            <a:pPr marL="970915" indent="-323215">
              <a:lnSpc>
                <a:spcPct val="100000"/>
              </a:lnSpc>
              <a:spcBef>
                <a:spcPts val="1630"/>
              </a:spcBef>
              <a:buClr>
                <a:srgbClr val="000000"/>
              </a:buClr>
              <a:buFont typeface="MS Gothic"/>
              <a:buChar char="•"/>
              <a:tabLst>
                <a:tab pos="971550" algn="l"/>
                <a:tab pos="1991360" algn="l"/>
              </a:tabLst>
            </a:pPr>
            <a:r>
              <a:rPr sz="2500" spc="-90" dirty="0">
                <a:solidFill>
                  <a:srgbClr val="0000A0"/>
                </a:solidFill>
                <a:latin typeface="Trebuchet MS"/>
                <a:cs typeface="Trebuchet MS"/>
              </a:rPr>
              <a:t>Space</a:t>
            </a:r>
            <a:r>
              <a:rPr sz="2500" spc="-90" dirty="0">
                <a:latin typeface="Trebuchet MS"/>
                <a:cs typeface="Trebuchet MS"/>
              </a:rPr>
              <a:t>:	</a:t>
            </a:r>
            <a:r>
              <a:rPr sz="2500" i="1" spc="145" dirty="0">
                <a:latin typeface="Cambria"/>
                <a:cs typeface="Cambria"/>
              </a:rPr>
              <a:t>O</a:t>
            </a:r>
            <a:r>
              <a:rPr sz="2500" spc="145" dirty="0">
                <a:latin typeface="Trebuchet MS"/>
                <a:cs typeface="Trebuchet MS"/>
              </a:rPr>
              <a:t>(</a:t>
            </a:r>
            <a:r>
              <a:rPr sz="2500" i="1" spc="145" dirty="0">
                <a:latin typeface="Cambria"/>
                <a:cs typeface="Cambria"/>
              </a:rPr>
              <a:t>d</a:t>
            </a:r>
            <a:r>
              <a:rPr sz="2500" spc="145" dirty="0">
                <a:latin typeface="Trebuchet MS"/>
                <a:cs typeface="Trebuchet MS"/>
              </a:rPr>
              <a:t>)</a:t>
            </a:r>
            <a:r>
              <a:rPr sz="2500" spc="70" dirty="0">
                <a:latin typeface="Trebuchet MS"/>
                <a:cs typeface="Trebuchet MS"/>
              </a:rPr>
              <a:t> </a:t>
            </a:r>
            <a:r>
              <a:rPr sz="2500" spc="-65" dirty="0">
                <a:latin typeface="Trebuchet MS"/>
                <a:cs typeface="Trebuchet MS"/>
              </a:rPr>
              <a:t>(saved!)</a:t>
            </a:r>
            <a:endParaRPr sz="2500" dirty="0">
              <a:latin typeface="Trebuchet MS"/>
              <a:cs typeface="Trebuchet MS"/>
            </a:endParaRPr>
          </a:p>
          <a:p>
            <a:pPr marL="970915" indent="-323215">
              <a:lnSpc>
                <a:spcPct val="100000"/>
              </a:lnSpc>
              <a:spcBef>
                <a:spcPts val="1760"/>
              </a:spcBef>
              <a:buClr>
                <a:srgbClr val="000000"/>
              </a:buClr>
              <a:buFont typeface="MS Gothic"/>
              <a:buChar char="•"/>
              <a:tabLst>
                <a:tab pos="971550" algn="l"/>
                <a:tab pos="1899920" algn="l"/>
              </a:tabLst>
            </a:pPr>
            <a:r>
              <a:rPr sz="2500" spc="-70" dirty="0">
                <a:solidFill>
                  <a:srgbClr val="0000A0"/>
                </a:solidFill>
                <a:latin typeface="Trebuchet MS"/>
                <a:cs typeface="Trebuchet MS"/>
              </a:rPr>
              <a:t>Time</a:t>
            </a:r>
            <a:r>
              <a:rPr sz="2500" spc="-70" dirty="0">
                <a:latin typeface="Trebuchet MS"/>
                <a:cs typeface="Trebuchet MS"/>
              </a:rPr>
              <a:t>:	</a:t>
            </a:r>
            <a:r>
              <a:rPr sz="2500" i="1" spc="125" dirty="0">
                <a:latin typeface="Cambria"/>
                <a:cs typeface="Cambria"/>
              </a:rPr>
              <a:t>O</a:t>
            </a:r>
            <a:r>
              <a:rPr sz="2500" spc="125" dirty="0">
                <a:latin typeface="Trebuchet MS"/>
                <a:cs typeface="Trebuchet MS"/>
              </a:rPr>
              <a:t>(</a:t>
            </a:r>
            <a:r>
              <a:rPr sz="2500" i="1" spc="125" dirty="0">
                <a:latin typeface="Cambria"/>
                <a:cs typeface="Cambria"/>
              </a:rPr>
              <a:t>b</a:t>
            </a:r>
            <a:r>
              <a:rPr sz="2625" i="1" spc="187" baseline="28571" dirty="0">
                <a:latin typeface="Cambria"/>
                <a:cs typeface="Cambria"/>
              </a:rPr>
              <a:t>d</a:t>
            </a:r>
            <a:r>
              <a:rPr sz="2500" spc="125" dirty="0">
                <a:latin typeface="Trebuchet MS"/>
                <a:cs typeface="Trebuchet MS"/>
              </a:rPr>
              <a:t>)</a:t>
            </a:r>
            <a:r>
              <a:rPr sz="2500" spc="75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(same</a:t>
            </a:r>
            <a:r>
              <a:rPr sz="2500" spc="75" dirty="0">
                <a:latin typeface="Trebuchet MS"/>
                <a:cs typeface="Trebuchet MS"/>
              </a:rPr>
              <a:t> </a:t>
            </a:r>
            <a:r>
              <a:rPr sz="2500" spc="-70" dirty="0">
                <a:latin typeface="Trebuchet MS"/>
                <a:cs typeface="Trebuchet MS"/>
              </a:rPr>
              <a:t>as</a:t>
            </a:r>
            <a:r>
              <a:rPr sz="2500" spc="75" dirty="0">
                <a:latin typeface="Trebuchet MS"/>
                <a:cs typeface="Trebuchet MS"/>
              </a:rPr>
              <a:t> </a:t>
            </a:r>
            <a:r>
              <a:rPr sz="2500" spc="170" dirty="0">
                <a:latin typeface="Trebuchet MS"/>
                <a:cs typeface="Trebuchet MS"/>
              </a:rPr>
              <a:t>BFS)</a:t>
            </a:r>
            <a:endParaRPr sz="25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5266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EFDC3-D3FD-3D40-A029-5D54F544F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98" dirty="0"/>
              <a:t>Tree</a:t>
            </a:r>
            <a:r>
              <a:rPr lang="en-US" spc="81" dirty="0"/>
              <a:t> </a:t>
            </a:r>
            <a:r>
              <a:rPr lang="en-US" spc="-183" dirty="0"/>
              <a:t>search</a:t>
            </a:r>
            <a:r>
              <a:rPr lang="en-US" spc="85" dirty="0"/>
              <a:t> </a:t>
            </a:r>
            <a:r>
              <a:rPr lang="en-US" spc="-130" dirty="0"/>
              <a:t>algorithms 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D4C52-7D7E-CA42-B8C8-BE83FED454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pc="-94" dirty="0">
                <a:solidFill>
                  <a:srgbClr val="0000A0"/>
                </a:solidFill>
                <a:latin typeface="Trebuchet MS"/>
                <a:cs typeface="Trebuchet MS"/>
              </a:rPr>
              <a:t>Legend</a:t>
            </a:r>
            <a:r>
              <a:rPr lang="en-US" spc="-94" dirty="0">
                <a:latin typeface="Trebuchet MS"/>
                <a:cs typeface="Trebuchet MS"/>
              </a:rPr>
              <a:t>:	</a:t>
            </a:r>
            <a:r>
              <a:rPr lang="en-US" i="1" spc="-148" dirty="0">
                <a:latin typeface="Times New Roman"/>
                <a:cs typeface="Times New Roman"/>
              </a:rPr>
              <a:t>b</a:t>
            </a:r>
            <a:r>
              <a:rPr lang="en-US" i="1" spc="202" dirty="0">
                <a:latin typeface="Times New Roman"/>
                <a:cs typeface="Times New Roman"/>
              </a:rPr>
              <a:t> </a:t>
            </a:r>
            <a:r>
              <a:rPr lang="en-US" spc="-90" dirty="0">
                <a:latin typeface="Trebuchet MS"/>
                <a:cs typeface="Trebuchet MS"/>
              </a:rPr>
              <a:t>actions/state,</a:t>
            </a:r>
            <a:r>
              <a:rPr lang="en-US" spc="85" dirty="0">
                <a:latin typeface="Trebuchet MS"/>
                <a:cs typeface="Trebuchet MS"/>
              </a:rPr>
              <a:t> </a:t>
            </a:r>
            <a:r>
              <a:rPr lang="en-US" spc="-72" dirty="0">
                <a:latin typeface="Trebuchet MS"/>
                <a:cs typeface="Trebuchet MS"/>
              </a:rPr>
              <a:t>solution</a:t>
            </a:r>
            <a:r>
              <a:rPr lang="en-US" spc="94" dirty="0">
                <a:latin typeface="Trebuchet MS"/>
                <a:cs typeface="Trebuchet MS"/>
              </a:rPr>
              <a:t> </a:t>
            </a:r>
            <a:r>
              <a:rPr lang="en-US" spc="-99" dirty="0">
                <a:latin typeface="Trebuchet MS"/>
                <a:cs typeface="Trebuchet MS"/>
              </a:rPr>
              <a:t>depth</a:t>
            </a:r>
            <a:r>
              <a:rPr lang="en-US" spc="81" dirty="0">
                <a:latin typeface="Trebuchet MS"/>
                <a:cs typeface="Trebuchet MS"/>
              </a:rPr>
              <a:t> </a:t>
            </a:r>
            <a:r>
              <a:rPr lang="en-US" i="1" spc="-67" dirty="0">
                <a:latin typeface="Times New Roman"/>
                <a:cs typeface="Times New Roman"/>
              </a:rPr>
              <a:t>d</a:t>
            </a:r>
            <a:r>
              <a:rPr lang="en-US" spc="-67" dirty="0">
                <a:latin typeface="Trebuchet MS"/>
                <a:cs typeface="Trebuchet MS"/>
              </a:rPr>
              <a:t>,</a:t>
            </a:r>
            <a:r>
              <a:rPr lang="en-US" spc="90" dirty="0">
                <a:latin typeface="Trebuchet MS"/>
                <a:cs typeface="Trebuchet MS"/>
              </a:rPr>
              <a:t> </a:t>
            </a:r>
            <a:r>
              <a:rPr lang="en-US" spc="-67" dirty="0">
                <a:latin typeface="Trebuchet MS"/>
                <a:cs typeface="Trebuchet MS"/>
              </a:rPr>
              <a:t>maximum</a:t>
            </a:r>
            <a:r>
              <a:rPr lang="en-US" spc="90" dirty="0">
                <a:latin typeface="Trebuchet MS"/>
                <a:cs typeface="Trebuchet MS"/>
              </a:rPr>
              <a:t> </a:t>
            </a:r>
            <a:r>
              <a:rPr lang="en-US" spc="-99" dirty="0">
                <a:latin typeface="Trebuchet MS"/>
                <a:cs typeface="Trebuchet MS"/>
              </a:rPr>
              <a:t>depth</a:t>
            </a:r>
            <a:r>
              <a:rPr lang="en-US" spc="90" dirty="0">
                <a:latin typeface="Trebuchet MS"/>
                <a:cs typeface="Trebuchet MS"/>
              </a:rPr>
              <a:t> </a:t>
            </a:r>
            <a:r>
              <a:rPr lang="en-US" i="1" spc="261" dirty="0">
                <a:latin typeface="Times New Roman"/>
                <a:cs typeface="Times New Roman"/>
              </a:rPr>
              <a:t>D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687AFF7-BD40-384F-BADE-B8200916B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823352"/>
              </p:ext>
            </p:extLst>
          </p:nvPr>
        </p:nvGraphicFramePr>
        <p:xfrm>
          <a:off x="1103312" y="2002505"/>
          <a:ext cx="9580124" cy="3449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5031">
                  <a:extLst>
                    <a:ext uri="{9D8B030D-6E8A-4147-A177-3AD203B41FA5}">
                      <a16:colId xmlns:a16="http://schemas.microsoft.com/office/drawing/2014/main" val="3214039587"/>
                    </a:ext>
                  </a:extLst>
                </a:gridCol>
                <a:gridCol w="2395031">
                  <a:extLst>
                    <a:ext uri="{9D8B030D-6E8A-4147-A177-3AD203B41FA5}">
                      <a16:colId xmlns:a16="http://schemas.microsoft.com/office/drawing/2014/main" val="2782120313"/>
                    </a:ext>
                  </a:extLst>
                </a:gridCol>
                <a:gridCol w="2395031">
                  <a:extLst>
                    <a:ext uri="{9D8B030D-6E8A-4147-A177-3AD203B41FA5}">
                      <a16:colId xmlns:a16="http://schemas.microsoft.com/office/drawing/2014/main" val="2413779618"/>
                    </a:ext>
                  </a:extLst>
                </a:gridCol>
                <a:gridCol w="2395031">
                  <a:extLst>
                    <a:ext uri="{9D8B030D-6E8A-4147-A177-3AD203B41FA5}">
                      <a16:colId xmlns:a16="http://schemas.microsoft.com/office/drawing/2014/main" val="2566176456"/>
                    </a:ext>
                  </a:extLst>
                </a:gridCol>
              </a:tblGrid>
              <a:tr h="602382">
                <a:tc>
                  <a:txBody>
                    <a:bodyPr/>
                    <a:lstStyle/>
                    <a:p>
                      <a:r>
                        <a:rPr lang="en-US" sz="24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Action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Space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Time complexity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772529"/>
                  </a:ext>
                </a:extLst>
              </a:tr>
              <a:tr h="602382">
                <a:tc>
                  <a:txBody>
                    <a:bodyPr/>
                    <a:lstStyle/>
                    <a:p>
                      <a:r>
                        <a:rPr lang="en-US" sz="2400" dirty="0"/>
                        <a:t>Backtracking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O(D)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O(</a:t>
                      </a:r>
                      <a:r>
                        <a:rPr lang="en-US" sz="2400" dirty="0" err="1"/>
                        <a:t>b</a:t>
                      </a:r>
                      <a:r>
                        <a:rPr lang="en-US" sz="2400" baseline="30000" dirty="0" err="1"/>
                        <a:t>D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31670"/>
                  </a:ext>
                </a:extLst>
              </a:tr>
              <a:tr h="602382">
                <a:tc>
                  <a:txBody>
                    <a:bodyPr/>
                    <a:lstStyle/>
                    <a:p>
                      <a:r>
                        <a:rPr lang="en-US" sz="2400" dirty="0"/>
                        <a:t>DFS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O(D)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O(</a:t>
                      </a:r>
                      <a:r>
                        <a:rPr lang="en-US" sz="2400" dirty="0" err="1"/>
                        <a:t>b</a:t>
                      </a:r>
                      <a:r>
                        <a:rPr lang="en-US" sz="2400" baseline="30000" dirty="0" err="1"/>
                        <a:t>D</a:t>
                      </a:r>
                      <a:r>
                        <a:rPr lang="en-US" sz="2400" dirty="0"/>
                        <a:t>) worst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692916"/>
                  </a:ext>
                </a:extLst>
              </a:tr>
              <a:tr h="602382">
                <a:tc>
                  <a:txBody>
                    <a:bodyPr/>
                    <a:lstStyle/>
                    <a:p>
                      <a:r>
                        <a:rPr lang="en-US" sz="2400" dirty="0"/>
                        <a:t>BFS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Constant </a:t>
                      </a:r>
                      <a:r>
                        <a:rPr lang="en-US" sz="2400" spc="720" dirty="0">
                          <a:latin typeface="MS Gothic"/>
                          <a:cs typeface="MS Gothic"/>
                        </a:rPr>
                        <a:t>≥</a:t>
                      </a:r>
                      <a:r>
                        <a:rPr lang="en-US" sz="2400" spc="-130" dirty="0">
                          <a:latin typeface="Trebuchet MS"/>
                          <a:cs typeface="Trebuchet MS"/>
                        </a:rPr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O(b</a:t>
                      </a:r>
                      <a:r>
                        <a:rPr lang="en-US" sz="2400" baseline="30000" dirty="0"/>
                        <a:t>d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O(b</a:t>
                      </a:r>
                      <a:r>
                        <a:rPr lang="en-US" sz="2400" baseline="30000" dirty="0"/>
                        <a:t>d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303990"/>
                  </a:ext>
                </a:extLst>
              </a:tr>
              <a:tr h="1039727">
                <a:tc>
                  <a:txBody>
                    <a:bodyPr/>
                    <a:lstStyle/>
                    <a:p>
                      <a:r>
                        <a:rPr lang="en-US" sz="2400" dirty="0"/>
                        <a:t>Iterative deepening DFS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Constant </a:t>
                      </a:r>
                      <a:r>
                        <a:rPr lang="en-US" sz="2400" spc="720" dirty="0">
                          <a:latin typeface="MS Gothic"/>
                          <a:cs typeface="MS Gothic"/>
                        </a:rPr>
                        <a:t>≥</a:t>
                      </a:r>
                      <a:r>
                        <a:rPr lang="en-US" sz="2400" spc="-130" dirty="0">
                          <a:latin typeface="Trebuchet MS"/>
                          <a:cs typeface="Trebuchet MS"/>
                        </a:rPr>
                        <a:t>0</a:t>
                      </a:r>
                      <a:endParaRPr lang="en-US" sz="2400" dirty="0"/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O(d)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O(b</a:t>
                      </a:r>
                      <a:r>
                        <a:rPr lang="en-US" sz="2400" baseline="30000" dirty="0"/>
                        <a:t>d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392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317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3D69D-5799-8A4D-A161-70DCA388D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6947B-6DA2-7647-9D8A-275D064146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Understand and be able to implement the following search algorithms</a:t>
            </a:r>
          </a:p>
          <a:p>
            <a:pPr lvl="1"/>
            <a:r>
              <a:rPr lang="en-US" dirty="0"/>
              <a:t>Backtracking Search Algorithm</a:t>
            </a:r>
          </a:p>
          <a:p>
            <a:pPr lvl="1"/>
            <a:r>
              <a:rPr lang="en-GB" altLang="en-US" dirty="0"/>
              <a:t>Depth-first search (DFS)</a:t>
            </a:r>
          </a:p>
          <a:p>
            <a:pPr lvl="1"/>
            <a:r>
              <a:rPr lang="en-GB" altLang="en-US" dirty="0"/>
              <a:t>Breadth-first search (BFS)</a:t>
            </a:r>
          </a:p>
          <a:p>
            <a:pPr lvl="1"/>
            <a:r>
              <a:rPr lang="en-GB" altLang="en-US" dirty="0"/>
              <a:t>Depth-limited search</a:t>
            </a:r>
          </a:p>
          <a:p>
            <a:pPr lvl="1"/>
            <a:r>
              <a:rPr lang="en-US" dirty="0"/>
              <a:t>Iterative deepening depth-first search</a:t>
            </a:r>
          </a:p>
          <a:p>
            <a:r>
              <a:rPr lang="en-US" altLang="en-US" sz="3200" dirty="0"/>
              <a:t>Code is available on D2L</a:t>
            </a:r>
            <a:endParaRPr lang="en-GB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11775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Millennial Fundraising Q&amp;amp;A | Blog | Accelevents">
            <a:extLst>
              <a:ext uri="{FF2B5EF4-FFF2-40B4-BE49-F238E27FC236}">
                <a16:creationId xmlns:a16="http://schemas.microsoft.com/office/drawing/2014/main" id="{1C3DA977-6735-4D48-9591-BB82CA7FC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359" y="165602"/>
            <a:ext cx="9453282" cy="494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032761-44BD-274F-8647-A4F17438F947}"/>
              </a:ext>
            </a:extLst>
          </p:cNvPr>
          <p:cNvSpPr txBox="1"/>
          <p:nvPr/>
        </p:nvSpPr>
        <p:spPr>
          <a:xfrm>
            <a:off x="4463822" y="5298141"/>
            <a:ext cx="3264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Email: </a:t>
            </a:r>
            <a:r>
              <a:rPr lang="en-US">
                <a:hlinkClick r:id="rId3"/>
              </a:rPr>
              <a:t>xzhang48@kennesaw.edu</a:t>
            </a:r>
            <a:endParaRPr lang="en-US"/>
          </a:p>
          <a:p>
            <a:r>
              <a:rPr lang="en-US"/>
              <a:t>Teams: </a:t>
            </a:r>
            <a:r>
              <a:rPr lang="en-US" err="1"/>
              <a:t>Xinyue</a:t>
            </a:r>
            <a:r>
              <a:rPr lang="en-US"/>
              <a:t> Zhang (xzhang48)</a:t>
            </a:r>
          </a:p>
        </p:txBody>
      </p:sp>
    </p:spTree>
    <p:extLst>
      <p:ext uri="{BB962C8B-B14F-4D97-AF65-F5344CB8AC3E}">
        <p14:creationId xmlns:p14="http://schemas.microsoft.com/office/powerpoint/2010/main" val="365424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9C3E-B621-7541-A3EF-BCB27425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Boat Crossing a 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B1125-0D2E-8F42-881B-AF921C45D2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armer, </a:t>
            </a:r>
            <a:r>
              <a:rPr lang="en-US" dirty="0">
                <a:solidFill>
                  <a:srgbClr val="00B050"/>
                </a:solidFill>
              </a:rPr>
              <a:t>C</a:t>
            </a:r>
            <a:r>
              <a:rPr lang="en-US" dirty="0"/>
              <a:t>abbage, </a:t>
            </a:r>
            <a:r>
              <a:rPr lang="en-US" dirty="0">
                <a:solidFill>
                  <a:schemeClr val="accent2"/>
                </a:solidFill>
              </a:rPr>
              <a:t>G</a:t>
            </a:r>
            <a:r>
              <a:rPr lang="en-US" dirty="0"/>
              <a:t>oat, Wolf</a:t>
            </a:r>
          </a:p>
          <a:p>
            <a:r>
              <a:rPr lang="en-US" dirty="0">
                <a:solidFill>
                  <a:srgbClr val="0070C0"/>
                </a:solidFill>
              </a:rPr>
              <a:t>Actions</a:t>
            </a:r>
            <a:r>
              <a:rPr lang="en-US" dirty="0"/>
              <a:t>: </a:t>
            </a:r>
          </a:p>
          <a:p>
            <a:pPr lvl="1" algn="ctr"/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>
                <a:sym typeface="Wingdings" pitchFamily="2" charset="2"/>
              </a:rPr>
              <a:t>,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F</a:t>
            </a:r>
            <a:r>
              <a:rPr lang="en-US" dirty="0">
                <a:sym typeface="Wingdings" pitchFamily="2" charset="2"/>
              </a:rPr>
              <a:t></a:t>
            </a:r>
          </a:p>
          <a:p>
            <a:pPr lvl="1" algn="ct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F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C</a:t>
            </a:r>
            <a:r>
              <a:rPr lang="en-US" dirty="0">
                <a:sym typeface="Wingdings" pitchFamily="2" charset="2"/>
              </a:rPr>
              <a:t>,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F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C</a:t>
            </a:r>
            <a:r>
              <a:rPr lang="en-US" dirty="0">
                <a:sym typeface="Wingdings" pitchFamily="2" charset="2"/>
              </a:rPr>
              <a:t></a:t>
            </a:r>
          </a:p>
          <a:p>
            <a:pPr lvl="1" algn="ct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F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G</a:t>
            </a:r>
            <a:r>
              <a:rPr lang="en-US" dirty="0">
                <a:sym typeface="Wingdings" pitchFamily="2" charset="2"/>
              </a:rPr>
              <a:t>,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F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G</a:t>
            </a:r>
            <a:r>
              <a:rPr lang="en-US" dirty="0">
                <a:sym typeface="Wingdings" pitchFamily="2" charset="2"/>
              </a:rPr>
              <a:t></a:t>
            </a:r>
          </a:p>
          <a:p>
            <a:pPr lvl="1" algn="ct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F</a:t>
            </a:r>
            <a:r>
              <a:rPr lang="en-US" dirty="0">
                <a:sym typeface="Wingdings" pitchFamily="2" charset="2"/>
              </a:rPr>
              <a:t>W,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F</a:t>
            </a:r>
            <a:r>
              <a:rPr lang="en-US" dirty="0">
                <a:sym typeface="Wingdings" pitchFamily="2" charset="2"/>
              </a:rPr>
              <a:t>W</a:t>
            </a:r>
          </a:p>
          <a:p>
            <a:r>
              <a:rPr lang="en-US" dirty="0">
                <a:solidFill>
                  <a:srgbClr val="7030A0"/>
                </a:solidFill>
                <a:sym typeface="Wingdings" pitchFamily="2" charset="2"/>
              </a:rPr>
              <a:t>Cost: </a:t>
            </a:r>
            <a:r>
              <a:rPr lang="en-US" dirty="0">
                <a:sym typeface="Wingdings" pitchFamily="2" charset="2"/>
              </a:rPr>
              <a:t>Assume every crossing cost 1.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Approach: build a </a:t>
            </a:r>
            <a:r>
              <a:rPr lang="en-US" b="1" u="sng" dirty="0">
                <a:sym typeface="Wingdings" pitchFamily="2" charset="2"/>
              </a:rPr>
              <a:t>search tree</a:t>
            </a:r>
            <a:r>
              <a:rPr lang="en-US" dirty="0">
                <a:sym typeface="Wingdings" pitchFamily="2" charset="2"/>
              </a:rPr>
              <a:t>!</a:t>
            </a:r>
            <a:endParaRPr lang="en-US" dirty="0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E91BB532-85B6-8E4A-90AC-D9BBACB5C24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5448" y="393835"/>
            <a:ext cx="2292601" cy="229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30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F0CD0-9C17-2744-B255-B79CA82D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</a:t>
            </a:r>
          </a:p>
        </p:txBody>
      </p:sp>
      <p:pic>
        <p:nvPicPr>
          <p:cNvPr id="55" name="Picture 5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C84F4F5-5A7B-744B-B5AA-CB5AB04E9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96" y="1331257"/>
            <a:ext cx="5818890" cy="445396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D0EBD80-4A7C-B746-80EB-4E101BA431DD}"/>
              </a:ext>
            </a:extLst>
          </p:cNvPr>
          <p:cNvSpPr txBox="1"/>
          <p:nvPr/>
        </p:nvSpPr>
        <p:spPr>
          <a:xfrm>
            <a:off x="3186954" y="3805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980870-ACB2-6646-A350-27F6CEB02DF2}"/>
              </a:ext>
            </a:extLst>
          </p:cNvPr>
          <p:cNvSpPr txBox="1"/>
          <p:nvPr/>
        </p:nvSpPr>
        <p:spPr>
          <a:xfrm>
            <a:off x="3125570" y="4442826"/>
            <a:ext cx="301686" cy="335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9E2580-3953-7140-946A-9C8A9985E8FC}"/>
              </a:ext>
            </a:extLst>
          </p:cNvPr>
          <p:cNvSpPr txBox="1"/>
          <p:nvPr/>
        </p:nvSpPr>
        <p:spPr>
          <a:xfrm>
            <a:off x="3191437" y="5087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59" name="object 131">
            <a:extLst>
              <a:ext uri="{FF2B5EF4-FFF2-40B4-BE49-F238E27FC236}">
                <a16:creationId xmlns:a16="http://schemas.microsoft.com/office/drawing/2014/main" id="{75872BE5-C745-4A4A-9EE3-56E4C38334DF}"/>
              </a:ext>
            </a:extLst>
          </p:cNvPr>
          <p:cNvGrpSpPr/>
          <p:nvPr/>
        </p:nvGrpSpPr>
        <p:grpSpPr>
          <a:xfrm>
            <a:off x="6884127" y="1867412"/>
            <a:ext cx="4709160" cy="2583180"/>
            <a:chOff x="5216691" y="3093659"/>
            <a:chExt cx="4709160" cy="2583180"/>
          </a:xfrm>
        </p:grpSpPr>
        <p:sp>
          <p:nvSpPr>
            <p:cNvPr id="60" name="object 132">
              <a:extLst>
                <a:ext uri="{FF2B5EF4-FFF2-40B4-BE49-F238E27FC236}">
                  <a16:creationId xmlns:a16="http://schemas.microsoft.com/office/drawing/2014/main" id="{95CC9F8F-988A-A44E-A13A-9DD9FFBBE655}"/>
                </a:ext>
              </a:extLst>
            </p:cNvPr>
            <p:cNvSpPr/>
            <p:nvPr/>
          </p:nvSpPr>
          <p:spPr>
            <a:xfrm>
              <a:off x="5226864" y="3345426"/>
              <a:ext cx="4688840" cy="2320925"/>
            </a:xfrm>
            <a:custGeom>
              <a:avLst/>
              <a:gdLst/>
              <a:ahLst/>
              <a:cxnLst/>
              <a:rect l="l" t="t" r="r" b="b"/>
              <a:pathLst>
                <a:path w="4688840" h="2320925">
                  <a:moveTo>
                    <a:pt x="0" y="0"/>
                  </a:moveTo>
                  <a:lnTo>
                    <a:pt x="0" y="2320751"/>
                  </a:lnTo>
                  <a:lnTo>
                    <a:pt x="4688301" y="2320751"/>
                  </a:lnTo>
                  <a:lnTo>
                    <a:pt x="4688301" y="0"/>
                  </a:lnTo>
                  <a:lnTo>
                    <a:pt x="0" y="0"/>
                  </a:lnTo>
                  <a:close/>
                </a:path>
              </a:pathLst>
            </a:custGeom>
            <a:ln w="20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133">
              <a:extLst>
                <a:ext uri="{FF2B5EF4-FFF2-40B4-BE49-F238E27FC236}">
                  <a16:creationId xmlns:a16="http://schemas.microsoft.com/office/drawing/2014/main" id="{96139DFE-035B-0747-846B-B3B07A08628F}"/>
                </a:ext>
              </a:extLst>
            </p:cNvPr>
            <p:cNvSpPr/>
            <p:nvPr/>
          </p:nvSpPr>
          <p:spPr>
            <a:xfrm>
              <a:off x="5328588" y="3093659"/>
              <a:ext cx="3746500" cy="503555"/>
            </a:xfrm>
            <a:custGeom>
              <a:avLst/>
              <a:gdLst/>
              <a:ahLst/>
              <a:cxnLst/>
              <a:rect l="l" t="t" r="r" b="b"/>
              <a:pathLst>
                <a:path w="3746500" h="503554">
                  <a:moveTo>
                    <a:pt x="3746382" y="0"/>
                  </a:moveTo>
                  <a:lnTo>
                    <a:pt x="0" y="0"/>
                  </a:lnTo>
                  <a:lnTo>
                    <a:pt x="0" y="503535"/>
                  </a:lnTo>
                  <a:lnTo>
                    <a:pt x="3746382" y="503535"/>
                  </a:lnTo>
                  <a:lnTo>
                    <a:pt x="37463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134">
              <a:extLst>
                <a:ext uri="{FF2B5EF4-FFF2-40B4-BE49-F238E27FC236}">
                  <a16:creationId xmlns:a16="http://schemas.microsoft.com/office/drawing/2014/main" id="{1C42FE0F-9F35-C74A-B037-30616A8E46A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8588" y="3093659"/>
              <a:ext cx="513708" cy="503535"/>
            </a:xfrm>
            <a:prstGeom prst="rect">
              <a:avLst/>
            </a:prstGeom>
          </p:spPr>
        </p:pic>
      </p:grpSp>
      <p:sp>
        <p:nvSpPr>
          <p:cNvPr id="63" name="object 135">
            <a:extLst>
              <a:ext uri="{FF2B5EF4-FFF2-40B4-BE49-F238E27FC236}">
                <a16:creationId xmlns:a16="http://schemas.microsoft.com/office/drawing/2014/main" id="{AA1BA194-DC80-9E4D-84A3-39362ED47B4B}"/>
              </a:ext>
            </a:extLst>
          </p:cNvPr>
          <p:cNvSpPr txBox="1"/>
          <p:nvPr/>
        </p:nvSpPr>
        <p:spPr>
          <a:xfrm>
            <a:off x="7598756" y="1932709"/>
            <a:ext cx="315722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25" dirty="0">
                <a:solidFill>
                  <a:srgbClr val="008000"/>
                </a:solidFill>
                <a:latin typeface="Trebuchet MS"/>
                <a:cs typeface="Trebuchet MS"/>
              </a:rPr>
              <a:t>Definition:</a:t>
            </a:r>
            <a:r>
              <a:rPr sz="2000" b="1" spc="340" dirty="0">
                <a:solidFill>
                  <a:srgbClr val="008000"/>
                </a:solidFill>
                <a:latin typeface="Trebuchet MS"/>
                <a:cs typeface="Trebuchet MS"/>
              </a:rPr>
              <a:t> </a:t>
            </a:r>
            <a:r>
              <a:rPr sz="2000" b="1" spc="-60" dirty="0">
                <a:solidFill>
                  <a:srgbClr val="008000"/>
                </a:solidFill>
                <a:latin typeface="Trebuchet MS"/>
                <a:cs typeface="Trebuchet MS"/>
              </a:rPr>
              <a:t>search</a:t>
            </a:r>
            <a:r>
              <a:rPr sz="2000" b="1" spc="110" dirty="0">
                <a:solidFill>
                  <a:srgbClr val="008000"/>
                </a:solidFill>
                <a:latin typeface="Trebuchet MS"/>
                <a:cs typeface="Trebuchet MS"/>
              </a:rPr>
              <a:t> </a:t>
            </a:r>
            <a:r>
              <a:rPr sz="2000" b="1" spc="-55" dirty="0">
                <a:solidFill>
                  <a:srgbClr val="008000"/>
                </a:solidFill>
                <a:latin typeface="Trebuchet MS"/>
                <a:cs typeface="Trebuchet MS"/>
              </a:rPr>
              <a:t>problem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64" name="object 136">
            <a:extLst>
              <a:ext uri="{FF2B5EF4-FFF2-40B4-BE49-F238E27FC236}">
                <a16:creationId xmlns:a16="http://schemas.microsoft.com/office/drawing/2014/main" id="{1F3B17B8-2D8D-DD4B-862A-09971B6AA5ED}"/>
              </a:ext>
            </a:extLst>
          </p:cNvPr>
          <p:cNvSpPr txBox="1"/>
          <p:nvPr/>
        </p:nvSpPr>
        <p:spPr>
          <a:xfrm>
            <a:off x="7405911" y="2422613"/>
            <a:ext cx="3455035" cy="187452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295910" indent="-258445">
              <a:lnSpc>
                <a:spcPct val="100000"/>
              </a:lnSpc>
              <a:spcBef>
                <a:spcPts val="615"/>
              </a:spcBef>
              <a:buFont typeface="MS Gothic"/>
              <a:buChar char="•"/>
              <a:tabLst>
                <a:tab pos="296545" algn="l"/>
              </a:tabLst>
            </a:pPr>
            <a:r>
              <a:rPr sz="2000" i="1" spc="-5" dirty="0">
                <a:latin typeface="Trebuchet MS"/>
                <a:cs typeface="Trebuchet MS"/>
              </a:rPr>
              <a:t>s</a:t>
            </a:r>
            <a:r>
              <a:rPr sz="2100" spc="-7" baseline="-11904" dirty="0">
                <a:latin typeface="Trebuchet MS"/>
                <a:cs typeface="Trebuchet MS"/>
              </a:rPr>
              <a:t>start</a:t>
            </a:r>
            <a:r>
              <a:rPr sz="2000" spc="-5" dirty="0">
                <a:latin typeface="Trebuchet MS"/>
                <a:cs typeface="Trebuchet MS"/>
              </a:rPr>
              <a:t>:</a:t>
            </a:r>
            <a:r>
              <a:rPr sz="2000" spc="28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starting</a:t>
            </a:r>
            <a:r>
              <a:rPr sz="2000" spc="6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state</a:t>
            </a:r>
            <a:endParaRPr sz="2000">
              <a:latin typeface="Trebuchet MS"/>
              <a:cs typeface="Trebuchet MS"/>
            </a:endParaRPr>
          </a:p>
          <a:p>
            <a:pPr marL="295910" indent="-258445">
              <a:lnSpc>
                <a:spcPct val="100000"/>
              </a:lnSpc>
              <a:spcBef>
                <a:spcPts val="520"/>
              </a:spcBef>
              <a:buFont typeface="MS Gothic"/>
              <a:buChar char="•"/>
              <a:tabLst>
                <a:tab pos="296545" algn="l"/>
              </a:tabLst>
            </a:pPr>
            <a:r>
              <a:rPr sz="2000" spc="-15" dirty="0">
                <a:latin typeface="Trebuchet MS"/>
                <a:cs typeface="Trebuchet MS"/>
              </a:rPr>
              <a:t>Actions(</a:t>
            </a:r>
            <a:r>
              <a:rPr sz="2000" i="1" spc="-15" dirty="0">
                <a:latin typeface="Trebuchet MS"/>
                <a:cs typeface="Trebuchet MS"/>
              </a:rPr>
              <a:t>s</a:t>
            </a:r>
            <a:r>
              <a:rPr sz="2000" spc="-15" dirty="0">
                <a:latin typeface="Trebuchet MS"/>
                <a:cs typeface="Trebuchet MS"/>
              </a:rPr>
              <a:t>):</a:t>
            </a:r>
            <a:r>
              <a:rPr sz="2000" spc="28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possible</a:t>
            </a:r>
            <a:r>
              <a:rPr sz="2000" spc="65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actions</a:t>
            </a:r>
            <a:endParaRPr sz="2000">
              <a:latin typeface="Trebuchet MS"/>
              <a:cs typeface="Trebuchet MS"/>
            </a:endParaRPr>
          </a:p>
          <a:p>
            <a:pPr marL="295910" indent="-258445">
              <a:lnSpc>
                <a:spcPct val="100000"/>
              </a:lnSpc>
              <a:spcBef>
                <a:spcPts val="505"/>
              </a:spcBef>
              <a:buFont typeface="MS Gothic"/>
              <a:buChar char="•"/>
              <a:tabLst>
                <a:tab pos="296545" algn="l"/>
              </a:tabLst>
            </a:pPr>
            <a:r>
              <a:rPr sz="2000" spc="-20" dirty="0">
                <a:latin typeface="Trebuchet MS"/>
                <a:cs typeface="Trebuchet MS"/>
              </a:rPr>
              <a:t>Cos</a:t>
            </a:r>
            <a:r>
              <a:rPr sz="2000" spc="-10" dirty="0">
                <a:latin typeface="Trebuchet MS"/>
                <a:cs typeface="Trebuchet MS"/>
              </a:rPr>
              <a:t>t</a:t>
            </a:r>
            <a:r>
              <a:rPr sz="2000" spc="50" dirty="0">
                <a:latin typeface="Trebuchet MS"/>
                <a:cs typeface="Trebuchet MS"/>
              </a:rPr>
              <a:t>(</a:t>
            </a:r>
            <a:r>
              <a:rPr sz="2000" i="1" spc="-20" dirty="0">
                <a:latin typeface="Trebuchet MS"/>
                <a:cs typeface="Trebuchet MS"/>
              </a:rPr>
              <a:t>s,</a:t>
            </a:r>
            <a:r>
              <a:rPr sz="2000" i="1" spc="-265" dirty="0">
                <a:latin typeface="Trebuchet MS"/>
                <a:cs typeface="Trebuchet MS"/>
              </a:rPr>
              <a:t> </a:t>
            </a:r>
            <a:r>
              <a:rPr sz="2000" i="1" spc="20" dirty="0">
                <a:latin typeface="Trebuchet MS"/>
                <a:cs typeface="Trebuchet MS"/>
              </a:rPr>
              <a:t>a</a:t>
            </a:r>
            <a:r>
              <a:rPr sz="2000" spc="50" dirty="0">
                <a:latin typeface="Trebuchet MS"/>
                <a:cs typeface="Trebuchet MS"/>
              </a:rPr>
              <a:t>)</a:t>
            </a:r>
            <a:r>
              <a:rPr sz="2000" spc="-175" dirty="0">
                <a:latin typeface="Trebuchet MS"/>
                <a:cs typeface="Trebuchet MS"/>
              </a:rPr>
              <a:t>:</a:t>
            </a:r>
            <a:r>
              <a:rPr sz="2000" spc="30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action</a:t>
            </a:r>
            <a:r>
              <a:rPr sz="2000" spc="75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cost</a:t>
            </a:r>
            <a:endParaRPr sz="2000">
              <a:latin typeface="Trebuchet MS"/>
              <a:cs typeface="Trebuchet MS"/>
            </a:endParaRPr>
          </a:p>
          <a:p>
            <a:pPr marL="295910" indent="-258445">
              <a:lnSpc>
                <a:spcPct val="100000"/>
              </a:lnSpc>
              <a:spcBef>
                <a:spcPts val="505"/>
              </a:spcBef>
              <a:buFont typeface="MS Gothic"/>
              <a:buChar char="•"/>
              <a:tabLst>
                <a:tab pos="296545" algn="l"/>
              </a:tabLst>
            </a:pPr>
            <a:r>
              <a:rPr sz="2000" spc="-15" dirty="0">
                <a:latin typeface="Trebuchet MS"/>
                <a:cs typeface="Trebuchet MS"/>
              </a:rPr>
              <a:t>Succ</a:t>
            </a:r>
            <a:r>
              <a:rPr sz="2000" spc="50" dirty="0">
                <a:latin typeface="Trebuchet MS"/>
                <a:cs typeface="Trebuchet MS"/>
              </a:rPr>
              <a:t>(</a:t>
            </a:r>
            <a:r>
              <a:rPr sz="2000" i="1" spc="-20" dirty="0">
                <a:latin typeface="Trebuchet MS"/>
                <a:cs typeface="Trebuchet MS"/>
              </a:rPr>
              <a:t>s,</a:t>
            </a:r>
            <a:r>
              <a:rPr sz="2000" i="1" spc="-265" dirty="0">
                <a:latin typeface="Trebuchet MS"/>
                <a:cs typeface="Trebuchet MS"/>
              </a:rPr>
              <a:t> </a:t>
            </a:r>
            <a:r>
              <a:rPr sz="2000" i="1" spc="20" dirty="0">
                <a:latin typeface="Trebuchet MS"/>
                <a:cs typeface="Trebuchet MS"/>
              </a:rPr>
              <a:t>a</a:t>
            </a:r>
            <a:r>
              <a:rPr sz="2000" spc="50" dirty="0">
                <a:latin typeface="Trebuchet MS"/>
                <a:cs typeface="Trebuchet MS"/>
              </a:rPr>
              <a:t>)</a:t>
            </a:r>
            <a:r>
              <a:rPr sz="2000" spc="-175" dirty="0">
                <a:latin typeface="Trebuchet MS"/>
                <a:cs typeface="Trebuchet MS"/>
              </a:rPr>
              <a:t>:</a:t>
            </a:r>
            <a:r>
              <a:rPr sz="2000" spc="30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succ</a:t>
            </a:r>
            <a:r>
              <a:rPr sz="2000" spc="-75" dirty="0">
                <a:latin typeface="Trebuchet MS"/>
                <a:cs typeface="Trebuchet MS"/>
              </a:rPr>
              <a:t>ess</a:t>
            </a:r>
            <a:r>
              <a:rPr sz="2000" spc="-150" dirty="0">
                <a:latin typeface="Trebuchet MS"/>
                <a:cs typeface="Trebuchet MS"/>
              </a:rPr>
              <a:t>o</a:t>
            </a:r>
            <a:r>
              <a:rPr sz="2000" spc="-85" dirty="0">
                <a:latin typeface="Trebuchet MS"/>
                <a:cs typeface="Trebuchet MS"/>
              </a:rPr>
              <a:t>r</a:t>
            </a:r>
            <a:endParaRPr sz="2000">
              <a:latin typeface="Trebuchet MS"/>
              <a:cs typeface="Trebuchet MS"/>
            </a:endParaRPr>
          </a:p>
          <a:p>
            <a:pPr marL="295910" indent="-258445">
              <a:lnSpc>
                <a:spcPct val="100000"/>
              </a:lnSpc>
              <a:spcBef>
                <a:spcPts val="505"/>
              </a:spcBef>
              <a:buFont typeface="MS Gothic"/>
              <a:buChar char="•"/>
              <a:tabLst>
                <a:tab pos="296545" algn="l"/>
              </a:tabLst>
            </a:pPr>
            <a:r>
              <a:rPr sz="2000" spc="5" dirty="0">
                <a:latin typeface="Trebuchet MS"/>
                <a:cs typeface="Trebuchet MS"/>
              </a:rPr>
              <a:t>IsEnd(</a:t>
            </a:r>
            <a:r>
              <a:rPr sz="2000" i="1" spc="5" dirty="0">
                <a:latin typeface="Trebuchet MS"/>
                <a:cs typeface="Trebuchet MS"/>
              </a:rPr>
              <a:t>s</a:t>
            </a:r>
            <a:r>
              <a:rPr sz="2000" spc="5" dirty="0">
                <a:latin typeface="Trebuchet MS"/>
                <a:cs typeface="Trebuchet MS"/>
              </a:rPr>
              <a:t>):</a:t>
            </a:r>
            <a:r>
              <a:rPr sz="2000" spc="29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reached</a:t>
            </a:r>
            <a:r>
              <a:rPr sz="2000" spc="7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end</a:t>
            </a:r>
            <a:r>
              <a:rPr sz="2000" spc="70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Trebuchet MS"/>
                <a:cs typeface="Trebuchet MS"/>
              </a:rPr>
              <a:t>state?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" name="Curved Up Arrow 2">
            <a:extLst>
              <a:ext uri="{FF2B5EF4-FFF2-40B4-BE49-F238E27FC236}">
                <a16:creationId xmlns:a16="http://schemas.microsoft.com/office/drawing/2014/main" id="{F8B8757A-70DC-1B49-B097-953FDAE22170}"/>
              </a:ext>
            </a:extLst>
          </p:cNvPr>
          <p:cNvSpPr/>
          <p:nvPr/>
        </p:nvSpPr>
        <p:spPr>
          <a:xfrm rot="11892170">
            <a:off x="3841399" y="1045011"/>
            <a:ext cx="1899210" cy="57249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336139-DC86-914A-9A88-7478EAAA7519}"/>
              </a:ext>
            </a:extLst>
          </p:cNvPr>
          <p:cNvSpPr txBox="1"/>
          <p:nvPr/>
        </p:nvSpPr>
        <p:spPr>
          <a:xfrm>
            <a:off x="5358581" y="1025695"/>
            <a:ext cx="108876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successor</a:t>
            </a:r>
          </a:p>
        </p:txBody>
      </p:sp>
    </p:spTree>
    <p:extLst>
      <p:ext uri="{BB962C8B-B14F-4D97-AF65-F5344CB8AC3E}">
        <p14:creationId xmlns:p14="http://schemas.microsoft.com/office/powerpoint/2010/main" val="1741387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D9E4-48F9-F14D-BBF4-09F473C58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E2231-A3B0-9846-8D49-9A22231E9F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pc="5" dirty="0">
                <a:latin typeface="LM Sans 17"/>
                <a:cs typeface="LM Sans 17"/>
              </a:rPr>
              <a:t>Basic</a:t>
            </a:r>
            <a:r>
              <a:rPr lang="en-US" spc="-10" dirty="0">
                <a:latin typeface="LM Sans 17"/>
                <a:cs typeface="LM Sans 17"/>
              </a:rPr>
              <a:t> </a:t>
            </a:r>
            <a:r>
              <a:rPr lang="en-US" spc="-5" dirty="0">
                <a:latin typeface="LM Sans 17"/>
                <a:cs typeface="LM Sans 17"/>
              </a:rPr>
              <a:t>idea:</a:t>
            </a:r>
            <a:endParaRPr lang="en-US" dirty="0">
              <a:latin typeface="LM Sans 17"/>
              <a:cs typeface="LM Sans 17"/>
            </a:endParaRPr>
          </a:p>
          <a:p>
            <a:pPr marL="378460">
              <a:lnSpc>
                <a:spcPct val="100000"/>
              </a:lnSpc>
              <a:spcBef>
                <a:spcPts val="25"/>
              </a:spcBef>
            </a:pPr>
            <a:r>
              <a:rPr lang="en-US" spc="-5" dirty="0">
                <a:latin typeface="LM Sans 17"/>
                <a:cs typeface="LM Sans 17"/>
              </a:rPr>
              <a:t>offline, </a:t>
            </a:r>
            <a:r>
              <a:rPr lang="en-US" spc="5" dirty="0">
                <a:latin typeface="LM Sans 17"/>
                <a:cs typeface="LM Sans 17"/>
              </a:rPr>
              <a:t>simulated </a:t>
            </a:r>
            <a:r>
              <a:rPr lang="en-US" spc="-5" dirty="0">
                <a:latin typeface="LM Sans 17"/>
                <a:cs typeface="LM Sans 17"/>
              </a:rPr>
              <a:t>exploration </a:t>
            </a:r>
            <a:r>
              <a:rPr lang="en-US" spc="5" dirty="0">
                <a:latin typeface="LM Sans 17"/>
                <a:cs typeface="LM Sans 17"/>
              </a:rPr>
              <a:t>of state</a:t>
            </a:r>
            <a:r>
              <a:rPr lang="en-US" spc="-5" dirty="0">
                <a:latin typeface="LM Sans 17"/>
                <a:cs typeface="LM Sans 17"/>
              </a:rPr>
              <a:t> </a:t>
            </a:r>
            <a:r>
              <a:rPr lang="en-US" spc="5" dirty="0">
                <a:latin typeface="LM Sans 17"/>
                <a:cs typeface="LM Sans 17"/>
              </a:rPr>
              <a:t>space</a:t>
            </a:r>
            <a:r>
              <a:rPr lang="en-US" dirty="0">
                <a:latin typeface="LM Sans 17"/>
                <a:cs typeface="LM Sans 17"/>
              </a:rPr>
              <a:t> </a:t>
            </a:r>
          </a:p>
          <a:p>
            <a:pPr marL="835660" lvl="1">
              <a:lnSpc>
                <a:spcPct val="100000"/>
              </a:lnSpc>
              <a:spcBef>
                <a:spcPts val="25"/>
              </a:spcBef>
            </a:pPr>
            <a:r>
              <a:rPr lang="en-US" spc="-25" dirty="0">
                <a:latin typeface="LM Sans 17"/>
                <a:cs typeface="LM Sans 17"/>
              </a:rPr>
              <a:t>by </a:t>
            </a:r>
            <a:r>
              <a:rPr lang="en-US" spc="5" dirty="0">
                <a:latin typeface="LM Sans 17"/>
                <a:cs typeface="LM Sans 17"/>
              </a:rPr>
              <a:t>generating </a:t>
            </a:r>
            <a:r>
              <a:rPr lang="en-US" dirty="0">
                <a:latin typeface="LM Sans 17"/>
                <a:cs typeface="LM Sans 17"/>
              </a:rPr>
              <a:t>successors </a:t>
            </a:r>
            <a:r>
              <a:rPr lang="en-US" spc="5" dirty="0">
                <a:latin typeface="LM Sans 17"/>
                <a:cs typeface="LM Sans 17"/>
              </a:rPr>
              <a:t>of </a:t>
            </a:r>
            <a:r>
              <a:rPr lang="en-US" spc="-5" dirty="0">
                <a:latin typeface="LM Sans 17"/>
                <a:cs typeface="LM Sans 17"/>
              </a:rPr>
              <a:t>already-explored </a:t>
            </a:r>
            <a:r>
              <a:rPr lang="en-US" spc="5" dirty="0">
                <a:latin typeface="LM Sans 17"/>
                <a:cs typeface="LM Sans 17"/>
              </a:rPr>
              <a:t>states  </a:t>
            </a:r>
            <a:r>
              <a:rPr lang="en-US" dirty="0">
                <a:latin typeface="LM Sans 17"/>
                <a:cs typeface="LM Sans 17"/>
              </a:rPr>
              <a:t>(a.k.a. </a:t>
            </a:r>
            <a:r>
              <a:rPr lang="en-US" spc="5" dirty="0">
                <a:solidFill>
                  <a:srgbClr val="00007E"/>
                </a:solidFill>
                <a:latin typeface="LM Sans 17"/>
                <a:cs typeface="LM Sans 17"/>
              </a:rPr>
              <a:t>expanding</a:t>
            </a:r>
            <a:r>
              <a:rPr lang="en-US" spc="-10" dirty="0">
                <a:solidFill>
                  <a:srgbClr val="00007E"/>
                </a:solidFill>
                <a:latin typeface="LM Sans 17"/>
                <a:cs typeface="LM Sans 17"/>
              </a:rPr>
              <a:t> </a:t>
            </a:r>
            <a:r>
              <a:rPr lang="en-US" spc="5" dirty="0">
                <a:latin typeface="LM Sans 17"/>
                <a:cs typeface="LM Sans 17"/>
              </a:rPr>
              <a:t>states)</a:t>
            </a:r>
          </a:p>
          <a:p>
            <a:pPr marL="835660" lvl="1">
              <a:lnSpc>
                <a:spcPct val="100000"/>
              </a:lnSpc>
              <a:spcBef>
                <a:spcPts val="25"/>
              </a:spcBef>
            </a:pPr>
            <a:endParaRPr lang="en-US" dirty="0">
              <a:latin typeface="LM Sans 17"/>
              <a:cs typeface="LM Sans 17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F0DC35-E8D6-9C4B-A1B8-FBE0BD9E0C87}"/>
              </a:ext>
            </a:extLst>
          </p:cNvPr>
          <p:cNvSpPr/>
          <p:nvPr/>
        </p:nvSpPr>
        <p:spPr>
          <a:xfrm>
            <a:off x="1116337" y="3052482"/>
            <a:ext cx="9749118" cy="27700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5575" marR="882015" indent="0">
              <a:lnSpc>
                <a:spcPct val="107100"/>
              </a:lnSpc>
              <a:spcBef>
                <a:spcPts val="605"/>
              </a:spcBef>
              <a:buNone/>
            </a:pPr>
            <a:r>
              <a:rPr lang="en-US" spc="70" dirty="0">
                <a:solidFill>
                  <a:srgbClr val="00007E"/>
                </a:solidFill>
                <a:latin typeface="Avenir Book" panose="02000503020000020003" pitchFamily="2" charset="0"/>
                <a:cs typeface="Georgia"/>
              </a:rPr>
              <a:t>function </a:t>
            </a:r>
            <a:r>
              <a:rPr lang="en-US" spc="5" dirty="0">
                <a:solidFill>
                  <a:srgbClr val="B30000"/>
                </a:solidFill>
                <a:latin typeface="Avenir Book" panose="02000503020000020003" pitchFamily="2" charset="0"/>
                <a:cs typeface="LM Roman Caps 10"/>
              </a:rPr>
              <a:t>Tree-Search</a:t>
            </a:r>
            <a:r>
              <a:rPr lang="en-US" spc="5" dirty="0">
                <a:latin typeface="Avenir Book" panose="02000503020000020003" pitchFamily="2" charset="0"/>
                <a:cs typeface="LM Sans 17"/>
              </a:rPr>
              <a:t>( </a:t>
            </a:r>
            <a:r>
              <a:rPr lang="en-US" i="1" spc="-5" dirty="0">
                <a:solidFill>
                  <a:srgbClr val="004B00"/>
                </a:solidFill>
                <a:latin typeface="Avenir Book" panose="02000503020000020003" pitchFamily="2" charset="0"/>
                <a:cs typeface="LM Roman 12"/>
              </a:rPr>
              <a:t>problem,</a:t>
            </a:r>
            <a:r>
              <a:rPr lang="en-US" i="1" spc="-475" dirty="0">
                <a:solidFill>
                  <a:srgbClr val="004B00"/>
                </a:solidFill>
                <a:latin typeface="Avenir Book" panose="02000503020000020003" pitchFamily="2" charset="0"/>
                <a:cs typeface="LM Roman 12"/>
              </a:rPr>
              <a:t> </a:t>
            </a:r>
            <a:r>
              <a:rPr lang="en-US" i="1" spc="-15" dirty="0">
                <a:solidFill>
                  <a:srgbClr val="004B00"/>
                </a:solidFill>
                <a:latin typeface="Avenir Book" panose="02000503020000020003" pitchFamily="2" charset="0"/>
                <a:cs typeface="LM Roman 12"/>
              </a:rPr>
              <a:t>strategy</a:t>
            </a:r>
            <a:r>
              <a:rPr lang="en-US" spc="-15" dirty="0">
                <a:latin typeface="Avenir Book" panose="02000503020000020003" pitchFamily="2" charset="0"/>
                <a:cs typeface="LM Sans 17"/>
              </a:rPr>
              <a:t>) </a:t>
            </a:r>
            <a:r>
              <a:rPr lang="en-US" spc="85" dirty="0">
                <a:solidFill>
                  <a:srgbClr val="00007E"/>
                </a:solidFill>
                <a:latin typeface="Avenir Book" panose="02000503020000020003" pitchFamily="2" charset="0"/>
                <a:cs typeface="Georgia"/>
              </a:rPr>
              <a:t>returns </a:t>
            </a:r>
            <a:r>
              <a:rPr lang="en-US" spc="5" dirty="0">
                <a:latin typeface="Avenir Book" panose="02000503020000020003" pitchFamily="2" charset="0"/>
                <a:cs typeface="LM Sans 17"/>
              </a:rPr>
              <a:t>a solution, </a:t>
            </a:r>
            <a:r>
              <a:rPr lang="en-US" spc="-20" dirty="0">
                <a:latin typeface="Avenir Book" panose="02000503020000020003" pitchFamily="2" charset="0"/>
                <a:cs typeface="LM Sans 17"/>
              </a:rPr>
              <a:t>or </a:t>
            </a:r>
            <a:r>
              <a:rPr lang="en-US" dirty="0">
                <a:latin typeface="Avenir Book" panose="02000503020000020003" pitchFamily="2" charset="0"/>
                <a:cs typeface="LM Sans 17"/>
              </a:rPr>
              <a:t>failure  </a:t>
            </a:r>
          </a:p>
          <a:p>
            <a:pPr marL="155575" marR="882015" indent="0">
              <a:lnSpc>
                <a:spcPct val="107100"/>
              </a:lnSpc>
              <a:spcBef>
                <a:spcPts val="605"/>
              </a:spcBef>
              <a:buNone/>
            </a:pPr>
            <a:r>
              <a:rPr lang="en-US" spc="5" dirty="0">
                <a:latin typeface="Avenir Book" panose="02000503020000020003" pitchFamily="2" charset="0"/>
                <a:cs typeface="LM Sans 17"/>
              </a:rPr>
              <a:t>  initialize the </a:t>
            </a:r>
            <a:r>
              <a:rPr lang="en-US" dirty="0">
                <a:latin typeface="Avenir Book" panose="02000503020000020003" pitchFamily="2" charset="0"/>
                <a:cs typeface="LM Sans 17"/>
              </a:rPr>
              <a:t>search </a:t>
            </a:r>
            <a:r>
              <a:rPr lang="en-US" spc="5" dirty="0">
                <a:latin typeface="Avenir Book" panose="02000503020000020003" pitchFamily="2" charset="0"/>
                <a:cs typeface="LM Sans 17"/>
              </a:rPr>
              <a:t>tree </a:t>
            </a:r>
            <a:r>
              <a:rPr lang="en-US" dirty="0">
                <a:latin typeface="Avenir Book" panose="02000503020000020003" pitchFamily="2" charset="0"/>
                <a:cs typeface="LM Sans 17"/>
              </a:rPr>
              <a:t>using </a:t>
            </a:r>
            <a:r>
              <a:rPr lang="en-US" spc="5" dirty="0">
                <a:latin typeface="Avenir Book" panose="02000503020000020003" pitchFamily="2" charset="0"/>
                <a:cs typeface="LM Sans 17"/>
              </a:rPr>
              <a:t>the initial state </a:t>
            </a:r>
            <a:r>
              <a:rPr lang="en-US" dirty="0">
                <a:latin typeface="Avenir Book" panose="02000503020000020003" pitchFamily="2" charset="0"/>
                <a:cs typeface="LM Sans 17"/>
              </a:rPr>
              <a:t>of</a:t>
            </a:r>
            <a:r>
              <a:rPr lang="en-US" spc="-20" dirty="0">
                <a:latin typeface="Avenir Book" panose="02000503020000020003" pitchFamily="2" charset="0"/>
                <a:cs typeface="LM Sans 17"/>
              </a:rPr>
              <a:t> </a:t>
            </a:r>
            <a:r>
              <a:rPr lang="en-US" i="1" spc="-5" dirty="0">
                <a:solidFill>
                  <a:srgbClr val="004B00"/>
                </a:solidFill>
                <a:latin typeface="Avenir Book" panose="02000503020000020003" pitchFamily="2" charset="0"/>
                <a:cs typeface="LM Roman 12"/>
              </a:rPr>
              <a:t>problem</a:t>
            </a:r>
            <a:endParaRPr lang="en-US" dirty="0">
              <a:latin typeface="Avenir Book" panose="02000503020000020003" pitchFamily="2" charset="0"/>
              <a:cs typeface="LM Roman 12"/>
            </a:endParaRPr>
          </a:p>
          <a:p>
            <a:pPr marL="200025" indent="0">
              <a:lnSpc>
                <a:spcPct val="100000"/>
              </a:lnSpc>
              <a:spcBef>
                <a:spcPts val="155"/>
              </a:spcBef>
              <a:buNone/>
            </a:pPr>
            <a:r>
              <a:rPr lang="en-US" spc="75" dirty="0">
                <a:solidFill>
                  <a:srgbClr val="00007E"/>
                </a:solidFill>
                <a:latin typeface="Avenir Book" panose="02000503020000020003" pitchFamily="2" charset="0"/>
                <a:cs typeface="Georgia"/>
              </a:rPr>
              <a:t> loop</a:t>
            </a:r>
            <a:r>
              <a:rPr lang="en-US" spc="125" dirty="0">
                <a:solidFill>
                  <a:srgbClr val="00007E"/>
                </a:solidFill>
                <a:latin typeface="Avenir Book" panose="02000503020000020003" pitchFamily="2" charset="0"/>
                <a:cs typeface="Georgia"/>
              </a:rPr>
              <a:t> </a:t>
            </a:r>
            <a:r>
              <a:rPr lang="en-US" spc="75" dirty="0">
                <a:solidFill>
                  <a:srgbClr val="00007E"/>
                </a:solidFill>
                <a:latin typeface="Avenir Book" panose="02000503020000020003" pitchFamily="2" charset="0"/>
                <a:cs typeface="Georgia"/>
              </a:rPr>
              <a:t>do</a:t>
            </a:r>
            <a:endParaRPr lang="en-US" dirty="0">
              <a:latin typeface="Avenir Book" panose="02000503020000020003" pitchFamily="2" charset="0"/>
              <a:cs typeface="Georgia"/>
            </a:endParaRPr>
          </a:p>
          <a:p>
            <a:pPr marL="611505" marR="1612265" indent="0">
              <a:lnSpc>
                <a:spcPct val="107100"/>
              </a:lnSpc>
              <a:spcBef>
                <a:spcPts val="15"/>
              </a:spcBef>
              <a:buNone/>
            </a:pPr>
            <a:r>
              <a:rPr lang="en-US" spc="40" dirty="0">
                <a:solidFill>
                  <a:srgbClr val="00007E"/>
                </a:solidFill>
                <a:latin typeface="Avenir Book" panose="02000503020000020003" pitchFamily="2" charset="0"/>
                <a:cs typeface="Georgia"/>
              </a:rPr>
              <a:t>if </a:t>
            </a:r>
            <a:r>
              <a:rPr lang="en-US" spc="5" dirty="0">
                <a:latin typeface="Avenir Book" panose="02000503020000020003" pitchFamily="2" charset="0"/>
                <a:cs typeface="LM Sans 17"/>
              </a:rPr>
              <a:t>there </a:t>
            </a:r>
            <a:r>
              <a:rPr lang="en-US" spc="-10" dirty="0">
                <a:latin typeface="Avenir Book" panose="02000503020000020003" pitchFamily="2" charset="0"/>
                <a:cs typeface="LM Sans 17"/>
              </a:rPr>
              <a:t>are </a:t>
            </a:r>
            <a:r>
              <a:rPr lang="en-US" spc="5" dirty="0">
                <a:latin typeface="Avenir Book" panose="02000503020000020003" pitchFamily="2" charset="0"/>
                <a:cs typeface="LM Sans 17"/>
              </a:rPr>
              <a:t>no candidates </a:t>
            </a:r>
            <a:r>
              <a:rPr lang="en-US" spc="-15" dirty="0">
                <a:latin typeface="Avenir Book" panose="02000503020000020003" pitchFamily="2" charset="0"/>
                <a:cs typeface="LM Sans 17"/>
              </a:rPr>
              <a:t>for </a:t>
            </a:r>
            <a:r>
              <a:rPr lang="en-US" spc="5" dirty="0">
                <a:latin typeface="Avenir Book" panose="02000503020000020003" pitchFamily="2" charset="0"/>
                <a:cs typeface="LM Sans 17"/>
              </a:rPr>
              <a:t>expansion </a:t>
            </a:r>
            <a:r>
              <a:rPr lang="en-US" spc="95" dirty="0">
                <a:solidFill>
                  <a:srgbClr val="00007E"/>
                </a:solidFill>
                <a:latin typeface="Avenir Book" panose="02000503020000020003" pitchFamily="2" charset="0"/>
                <a:cs typeface="Georgia"/>
              </a:rPr>
              <a:t>then return </a:t>
            </a:r>
            <a:r>
              <a:rPr lang="en-US" dirty="0">
                <a:latin typeface="Avenir Book" panose="02000503020000020003" pitchFamily="2" charset="0"/>
                <a:cs typeface="LM Sans 17"/>
              </a:rPr>
              <a:t>failure  </a:t>
            </a:r>
          </a:p>
          <a:p>
            <a:pPr marL="611505" marR="1612265" indent="0">
              <a:lnSpc>
                <a:spcPct val="107100"/>
              </a:lnSpc>
              <a:spcBef>
                <a:spcPts val="15"/>
              </a:spcBef>
              <a:buNone/>
            </a:pPr>
            <a:r>
              <a:rPr lang="en-US" spc="10" dirty="0">
                <a:latin typeface="Avenir Book" panose="02000503020000020003" pitchFamily="2" charset="0"/>
                <a:cs typeface="LM Sans 17"/>
              </a:rPr>
              <a:t>choose </a:t>
            </a:r>
            <a:r>
              <a:rPr lang="en-US" spc="5" dirty="0">
                <a:latin typeface="Avenir Book" panose="02000503020000020003" pitchFamily="2" charset="0"/>
                <a:cs typeface="LM Sans 17"/>
              </a:rPr>
              <a:t>a leaf </a:t>
            </a:r>
            <a:r>
              <a:rPr lang="en-US" spc="15" dirty="0">
                <a:latin typeface="Avenir Book" panose="02000503020000020003" pitchFamily="2" charset="0"/>
                <a:cs typeface="LM Sans 17"/>
              </a:rPr>
              <a:t>node </a:t>
            </a:r>
            <a:r>
              <a:rPr lang="en-US" spc="-15" dirty="0">
                <a:latin typeface="Avenir Book" panose="02000503020000020003" pitchFamily="2" charset="0"/>
                <a:cs typeface="LM Sans 17"/>
              </a:rPr>
              <a:t>for </a:t>
            </a:r>
            <a:r>
              <a:rPr lang="en-US" spc="5" dirty="0">
                <a:latin typeface="Avenir Book" panose="02000503020000020003" pitchFamily="2" charset="0"/>
                <a:cs typeface="LM Sans 17"/>
              </a:rPr>
              <a:t>expansion </a:t>
            </a:r>
            <a:r>
              <a:rPr lang="en-US" dirty="0">
                <a:latin typeface="Avenir Book" panose="02000503020000020003" pitchFamily="2" charset="0"/>
                <a:cs typeface="LM Sans 17"/>
              </a:rPr>
              <a:t>according </a:t>
            </a:r>
            <a:r>
              <a:rPr lang="en-US" spc="5" dirty="0">
                <a:latin typeface="Avenir Book" panose="02000503020000020003" pitchFamily="2" charset="0"/>
                <a:cs typeface="LM Sans 17"/>
              </a:rPr>
              <a:t>to</a:t>
            </a:r>
            <a:r>
              <a:rPr lang="en-US" spc="50" dirty="0">
                <a:latin typeface="Avenir Book" panose="02000503020000020003" pitchFamily="2" charset="0"/>
                <a:cs typeface="LM Sans 17"/>
              </a:rPr>
              <a:t> </a:t>
            </a:r>
            <a:r>
              <a:rPr lang="en-US" i="1" spc="-15" dirty="0">
                <a:solidFill>
                  <a:srgbClr val="004B00"/>
                </a:solidFill>
                <a:latin typeface="Avenir Book" panose="02000503020000020003" pitchFamily="2" charset="0"/>
                <a:cs typeface="LM Roman 12"/>
              </a:rPr>
              <a:t>strategy</a:t>
            </a:r>
            <a:endParaRPr lang="en-US" dirty="0">
              <a:latin typeface="Avenir Book" panose="02000503020000020003" pitchFamily="2" charset="0"/>
              <a:cs typeface="LM Roman 12"/>
            </a:endParaRPr>
          </a:p>
          <a:p>
            <a:pPr marL="611505" indent="0">
              <a:lnSpc>
                <a:spcPct val="100000"/>
              </a:lnSpc>
              <a:spcBef>
                <a:spcPts val="155"/>
              </a:spcBef>
              <a:buNone/>
            </a:pPr>
            <a:r>
              <a:rPr lang="en-US" spc="40" dirty="0">
                <a:solidFill>
                  <a:srgbClr val="00007E"/>
                </a:solidFill>
                <a:latin typeface="Avenir Book" panose="02000503020000020003" pitchFamily="2" charset="0"/>
                <a:cs typeface="Georgia"/>
              </a:rPr>
              <a:t>if </a:t>
            </a:r>
            <a:r>
              <a:rPr lang="en-US" spc="5" dirty="0">
                <a:latin typeface="Avenir Book" panose="02000503020000020003" pitchFamily="2" charset="0"/>
                <a:cs typeface="LM Sans 17"/>
              </a:rPr>
              <a:t>the </a:t>
            </a:r>
            <a:r>
              <a:rPr lang="en-US" spc="15" dirty="0">
                <a:latin typeface="Avenir Book" panose="02000503020000020003" pitchFamily="2" charset="0"/>
                <a:cs typeface="LM Sans 17"/>
              </a:rPr>
              <a:t>node </a:t>
            </a:r>
            <a:r>
              <a:rPr lang="en-US" spc="5" dirty="0">
                <a:latin typeface="Avenir Book" panose="02000503020000020003" pitchFamily="2" charset="0"/>
                <a:cs typeface="LM Sans 17"/>
              </a:rPr>
              <a:t>contains a </a:t>
            </a:r>
            <a:r>
              <a:rPr lang="en-US" dirty="0">
                <a:latin typeface="Avenir Book" panose="02000503020000020003" pitchFamily="2" charset="0"/>
                <a:cs typeface="LM Sans 17"/>
              </a:rPr>
              <a:t>goal </a:t>
            </a:r>
            <a:r>
              <a:rPr lang="en-US" spc="5" dirty="0">
                <a:latin typeface="Avenir Book" panose="02000503020000020003" pitchFamily="2" charset="0"/>
                <a:cs typeface="LM Sans 17"/>
              </a:rPr>
              <a:t>state </a:t>
            </a:r>
            <a:r>
              <a:rPr lang="en-US" spc="95" dirty="0">
                <a:solidFill>
                  <a:srgbClr val="00007E"/>
                </a:solidFill>
                <a:latin typeface="Avenir Book" panose="02000503020000020003" pitchFamily="2" charset="0"/>
                <a:cs typeface="Georgia"/>
              </a:rPr>
              <a:t>then return </a:t>
            </a:r>
            <a:r>
              <a:rPr lang="en-US" spc="5" dirty="0">
                <a:latin typeface="Avenir Book" panose="02000503020000020003" pitchFamily="2" charset="0"/>
                <a:cs typeface="LM Sans 17"/>
              </a:rPr>
              <a:t>the </a:t>
            </a:r>
            <a:r>
              <a:rPr lang="en-US" dirty="0">
                <a:latin typeface="Avenir Book" panose="02000503020000020003" pitchFamily="2" charset="0"/>
                <a:cs typeface="LM Sans 17"/>
              </a:rPr>
              <a:t>corresponding</a:t>
            </a:r>
            <a:r>
              <a:rPr lang="en-US" spc="170" dirty="0">
                <a:latin typeface="Avenir Book" panose="02000503020000020003" pitchFamily="2" charset="0"/>
                <a:cs typeface="LM Sans 17"/>
              </a:rPr>
              <a:t> </a:t>
            </a:r>
            <a:r>
              <a:rPr lang="en-US" spc="5" dirty="0">
                <a:latin typeface="Avenir Book" panose="02000503020000020003" pitchFamily="2" charset="0"/>
                <a:cs typeface="LM Sans 17"/>
              </a:rPr>
              <a:t>solution</a:t>
            </a:r>
            <a:endParaRPr lang="en-US" dirty="0">
              <a:latin typeface="Avenir Book" panose="02000503020000020003" pitchFamily="2" charset="0"/>
              <a:cs typeface="LM Sans 17"/>
            </a:endParaRPr>
          </a:p>
          <a:p>
            <a:pPr marL="611505" indent="0">
              <a:lnSpc>
                <a:spcPct val="100000"/>
              </a:lnSpc>
              <a:spcBef>
                <a:spcPts val="155"/>
              </a:spcBef>
              <a:buNone/>
            </a:pPr>
            <a:r>
              <a:rPr lang="en-US" spc="50" dirty="0">
                <a:solidFill>
                  <a:srgbClr val="00007E"/>
                </a:solidFill>
                <a:latin typeface="Avenir Book" panose="02000503020000020003" pitchFamily="2" charset="0"/>
                <a:cs typeface="Georgia"/>
              </a:rPr>
              <a:t>else </a:t>
            </a:r>
            <a:r>
              <a:rPr lang="en-US" spc="5" dirty="0">
                <a:latin typeface="Avenir Book" panose="02000503020000020003" pitchFamily="2" charset="0"/>
                <a:cs typeface="LM Sans 17"/>
              </a:rPr>
              <a:t>expand the </a:t>
            </a:r>
            <a:r>
              <a:rPr lang="en-US" spc="15" dirty="0">
                <a:latin typeface="Avenir Book" panose="02000503020000020003" pitchFamily="2" charset="0"/>
                <a:cs typeface="LM Sans 17"/>
              </a:rPr>
              <a:t>node </a:t>
            </a:r>
            <a:r>
              <a:rPr lang="en-US" spc="10" dirty="0">
                <a:latin typeface="Avenir Book" panose="02000503020000020003" pitchFamily="2" charset="0"/>
                <a:cs typeface="LM Sans 17"/>
              </a:rPr>
              <a:t>and add </a:t>
            </a:r>
            <a:r>
              <a:rPr lang="en-US" spc="5" dirty="0">
                <a:latin typeface="Avenir Book" panose="02000503020000020003" pitchFamily="2" charset="0"/>
                <a:cs typeface="LM Sans 17"/>
              </a:rPr>
              <a:t>the resulting </a:t>
            </a:r>
            <a:r>
              <a:rPr lang="en-US" spc="10" dirty="0">
                <a:latin typeface="Avenir Book" panose="02000503020000020003" pitchFamily="2" charset="0"/>
                <a:cs typeface="LM Sans 17"/>
              </a:rPr>
              <a:t>nodes </a:t>
            </a:r>
            <a:r>
              <a:rPr lang="en-US" spc="5" dirty="0">
                <a:latin typeface="Avenir Book" panose="02000503020000020003" pitchFamily="2" charset="0"/>
                <a:cs typeface="LM Sans 17"/>
              </a:rPr>
              <a:t>to the </a:t>
            </a:r>
            <a:r>
              <a:rPr lang="en-US" dirty="0">
                <a:latin typeface="Avenir Book" panose="02000503020000020003" pitchFamily="2" charset="0"/>
                <a:cs typeface="LM Sans 17"/>
              </a:rPr>
              <a:t>search</a:t>
            </a:r>
            <a:r>
              <a:rPr lang="en-US" spc="10" dirty="0">
                <a:latin typeface="Avenir Book" panose="02000503020000020003" pitchFamily="2" charset="0"/>
                <a:cs typeface="LM Sans 17"/>
              </a:rPr>
              <a:t> </a:t>
            </a:r>
            <a:r>
              <a:rPr lang="en-US" spc="5" dirty="0">
                <a:latin typeface="Avenir Book" panose="02000503020000020003" pitchFamily="2" charset="0"/>
                <a:cs typeface="LM Sans 17"/>
              </a:rPr>
              <a:t>tree</a:t>
            </a:r>
            <a:endParaRPr lang="en-US" dirty="0">
              <a:latin typeface="Avenir Book" panose="02000503020000020003" pitchFamily="2" charset="0"/>
              <a:cs typeface="LM Sans 17"/>
            </a:endParaRPr>
          </a:p>
          <a:p>
            <a:pPr marL="200025" indent="0">
              <a:lnSpc>
                <a:spcPct val="100000"/>
              </a:lnSpc>
              <a:spcBef>
                <a:spcPts val="145"/>
              </a:spcBef>
              <a:buNone/>
            </a:pPr>
            <a:r>
              <a:rPr lang="en-US" spc="75" dirty="0">
                <a:solidFill>
                  <a:srgbClr val="00007E"/>
                </a:solidFill>
                <a:latin typeface="Avenir Book" panose="02000503020000020003" pitchFamily="2" charset="0"/>
                <a:cs typeface="Georgia"/>
              </a:rPr>
              <a:t>end</a:t>
            </a:r>
            <a:endParaRPr lang="en-US" dirty="0">
              <a:latin typeface="Avenir Book" panose="02000503020000020003" pitchFamily="2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3852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34E21-BF6E-3D4E-83FB-7EE5B275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B2EED-8E93-9B48-8C14-4D37CEF8751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marR="1462405">
              <a:lnSpc>
                <a:spcPct val="121100"/>
              </a:lnSpc>
              <a:spcBef>
                <a:spcPts val="0"/>
              </a:spcBef>
            </a:pPr>
            <a:r>
              <a:rPr lang="en-US" spc="-90" dirty="0">
                <a:latin typeface="Avenir Book" panose="02000503020000020003" pitchFamily="2" charset="0"/>
                <a:cs typeface="Trebuchet MS"/>
              </a:rPr>
              <a:t>Street</a:t>
            </a:r>
            <a:r>
              <a:rPr lang="en-US" spc="85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pc="-95" dirty="0">
                <a:latin typeface="Avenir Book" panose="02000503020000020003" pitchFamily="2" charset="0"/>
                <a:cs typeface="Trebuchet MS"/>
              </a:rPr>
              <a:t>with</a:t>
            </a:r>
            <a:r>
              <a:rPr lang="en-US" spc="95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pc="-65" dirty="0">
                <a:latin typeface="Avenir Book" panose="02000503020000020003" pitchFamily="2" charset="0"/>
                <a:cs typeface="Trebuchet MS"/>
              </a:rPr>
              <a:t>blocks</a:t>
            </a:r>
            <a:r>
              <a:rPr lang="en-US" spc="90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pc="-110" dirty="0">
                <a:latin typeface="Avenir Book" panose="02000503020000020003" pitchFamily="2" charset="0"/>
                <a:cs typeface="Trebuchet MS"/>
              </a:rPr>
              <a:t>numbered</a:t>
            </a:r>
            <a:r>
              <a:rPr lang="en-US" spc="90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pc="95" dirty="0">
                <a:latin typeface="Avenir Book" panose="02000503020000020003" pitchFamily="2" charset="0"/>
                <a:cs typeface="PMingLiU"/>
              </a:rPr>
              <a:t>1</a:t>
            </a:r>
            <a:r>
              <a:rPr lang="en-US" spc="190" dirty="0">
                <a:latin typeface="Avenir Book" panose="02000503020000020003" pitchFamily="2" charset="0"/>
                <a:cs typeface="PMingLiU"/>
              </a:rPr>
              <a:t> </a:t>
            </a:r>
            <a:r>
              <a:rPr lang="en-US" spc="-75" dirty="0">
                <a:latin typeface="Avenir Book" panose="02000503020000020003" pitchFamily="2" charset="0"/>
                <a:cs typeface="Trebuchet MS"/>
              </a:rPr>
              <a:t>to</a:t>
            </a:r>
            <a:r>
              <a:rPr lang="en-US" spc="90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i="1" spc="-30" dirty="0">
                <a:latin typeface="Avenir Book" panose="02000503020000020003" pitchFamily="2" charset="0"/>
                <a:cs typeface="Trebuchet MS"/>
              </a:rPr>
              <a:t>n</a:t>
            </a:r>
            <a:r>
              <a:rPr lang="en-US" spc="-30" dirty="0">
                <a:latin typeface="Avenir Book" panose="02000503020000020003" pitchFamily="2" charset="0"/>
                <a:cs typeface="Trebuchet MS"/>
              </a:rPr>
              <a:t>. </a:t>
            </a:r>
            <a:r>
              <a:rPr lang="en-US" spc="-25" dirty="0">
                <a:latin typeface="Avenir Book" panose="02000503020000020003" pitchFamily="2" charset="0"/>
                <a:cs typeface="Trebuchet MS"/>
              </a:rPr>
              <a:t> </a:t>
            </a:r>
          </a:p>
          <a:p>
            <a:pPr marL="0" marR="1462405">
              <a:lnSpc>
                <a:spcPct val="121100"/>
              </a:lnSpc>
              <a:spcBef>
                <a:spcPts val="0"/>
              </a:spcBef>
            </a:pPr>
            <a:r>
              <a:rPr lang="en-US" spc="190" dirty="0">
                <a:latin typeface="Avenir Book" panose="02000503020000020003" pitchFamily="2" charset="0"/>
                <a:cs typeface="Trebuchet MS"/>
              </a:rPr>
              <a:t>W</a:t>
            </a:r>
            <a:r>
              <a:rPr lang="en-US" spc="-70" dirty="0">
                <a:latin typeface="Avenir Book" panose="02000503020000020003" pitchFamily="2" charset="0"/>
                <a:cs typeface="Trebuchet MS"/>
              </a:rPr>
              <a:t>alking</a:t>
            </a:r>
            <a:r>
              <a:rPr lang="en-US" spc="90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pc="-100" dirty="0">
                <a:latin typeface="Avenir Book" panose="02000503020000020003" pitchFamily="2" charset="0"/>
                <a:cs typeface="Trebuchet MS"/>
              </a:rPr>
              <a:t>from</a:t>
            </a:r>
            <a:r>
              <a:rPr lang="en-US" spc="95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i="1" spc="175" dirty="0">
                <a:latin typeface="Avenir Book" panose="02000503020000020003" pitchFamily="2" charset="0"/>
                <a:cs typeface="Trebuchet MS"/>
              </a:rPr>
              <a:t>s</a:t>
            </a:r>
            <a:r>
              <a:rPr lang="en-US" i="1" spc="95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pc="-75" dirty="0">
                <a:latin typeface="Avenir Book" panose="02000503020000020003" pitchFamily="2" charset="0"/>
                <a:cs typeface="Trebuchet MS"/>
              </a:rPr>
              <a:t>to</a:t>
            </a:r>
            <a:r>
              <a:rPr lang="en-US" spc="90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i="1" spc="175" dirty="0">
                <a:latin typeface="Avenir Book" panose="02000503020000020003" pitchFamily="2" charset="0"/>
                <a:cs typeface="Trebuchet MS"/>
              </a:rPr>
              <a:t>s</a:t>
            </a:r>
            <a:r>
              <a:rPr lang="en-US" i="1" spc="-190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pc="645" dirty="0">
                <a:latin typeface="Avenir Book" panose="02000503020000020003" pitchFamily="2" charset="0"/>
                <a:cs typeface="PMingLiU"/>
              </a:rPr>
              <a:t>+</a:t>
            </a:r>
            <a:r>
              <a:rPr lang="en-US" spc="95" dirty="0">
                <a:latin typeface="Avenir Book" panose="02000503020000020003" pitchFamily="2" charset="0"/>
                <a:cs typeface="PMingLiU"/>
              </a:rPr>
              <a:t>1</a:t>
            </a:r>
            <a:r>
              <a:rPr lang="en-US" spc="195" dirty="0">
                <a:latin typeface="Avenir Book" panose="02000503020000020003" pitchFamily="2" charset="0"/>
                <a:cs typeface="PMingLiU"/>
              </a:rPr>
              <a:t> </a:t>
            </a:r>
            <a:r>
              <a:rPr lang="en-US" spc="-65" dirty="0">
                <a:latin typeface="Avenir Book" panose="02000503020000020003" pitchFamily="2" charset="0"/>
                <a:cs typeface="Trebuchet MS"/>
              </a:rPr>
              <a:t>ta</a:t>
            </a:r>
            <a:r>
              <a:rPr lang="en-US" spc="-145" dirty="0">
                <a:latin typeface="Avenir Book" panose="02000503020000020003" pitchFamily="2" charset="0"/>
                <a:cs typeface="Trebuchet MS"/>
              </a:rPr>
              <a:t>k</a:t>
            </a:r>
            <a:r>
              <a:rPr lang="en-US" spc="-140" dirty="0">
                <a:latin typeface="Avenir Book" panose="02000503020000020003" pitchFamily="2" charset="0"/>
                <a:cs typeface="Trebuchet MS"/>
              </a:rPr>
              <a:t>es</a:t>
            </a:r>
            <a:r>
              <a:rPr lang="en-US" spc="95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pc="-45" dirty="0">
                <a:latin typeface="Avenir Book" panose="02000503020000020003" pitchFamily="2" charset="0"/>
                <a:cs typeface="Trebuchet MS"/>
              </a:rPr>
              <a:t>1</a:t>
            </a:r>
            <a:r>
              <a:rPr lang="en-US" spc="90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pc="-114" dirty="0">
                <a:latin typeface="Avenir Book" panose="02000503020000020003" pitchFamily="2" charset="0"/>
                <a:cs typeface="Trebuchet MS"/>
              </a:rPr>
              <a:t>minute.</a:t>
            </a:r>
            <a:endParaRPr lang="en-US" dirty="0">
              <a:latin typeface="Avenir Book" panose="02000503020000020003" pitchFamily="2" charset="0"/>
              <a:cs typeface="Trebuchet MS"/>
            </a:endParaRPr>
          </a:p>
          <a:p>
            <a:pPr marL="0" marR="5080">
              <a:lnSpc>
                <a:spcPct val="121100"/>
              </a:lnSpc>
              <a:spcBef>
                <a:spcPts val="0"/>
              </a:spcBef>
            </a:pPr>
            <a:r>
              <a:rPr lang="en-US" spc="-35" dirty="0">
                <a:latin typeface="Avenir Book" panose="02000503020000020003" pitchFamily="2" charset="0"/>
                <a:cs typeface="Trebuchet MS"/>
              </a:rPr>
              <a:t>Taking</a:t>
            </a:r>
            <a:r>
              <a:rPr lang="en-US" spc="85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pc="-95" dirty="0">
                <a:latin typeface="Avenir Book" panose="02000503020000020003" pitchFamily="2" charset="0"/>
                <a:cs typeface="Trebuchet MS"/>
              </a:rPr>
              <a:t>a</a:t>
            </a:r>
            <a:r>
              <a:rPr lang="en-US" spc="90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pc="-75" dirty="0">
                <a:latin typeface="Avenir Book" panose="02000503020000020003" pitchFamily="2" charset="0"/>
                <a:cs typeface="Trebuchet MS"/>
              </a:rPr>
              <a:t>magic</a:t>
            </a:r>
            <a:r>
              <a:rPr lang="en-US" spc="95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pc="-85" dirty="0">
                <a:latin typeface="Avenir Book" panose="02000503020000020003" pitchFamily="2" charset="0"/>
                <a:cs typeface="Trebuchet MS"/>
              </a:rPr>
              <a:t>tram</a:t>
            </a:r>
            <a:r>
              <a:rPr lang="en-US" spc="95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pc="-100" dirty="0">
                <a:latin typeface="Avenir Book" panose="02000503020000020003" pitchFamily="2" charset="0"/>
                <a:cs typeface="Trebuchet MS"/>
              </a:rPr>
              <a:t>from</a:t>
            </a:r>
            <a:r>
              <a:rPr lang="en-US" spc="90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i="1" spc="175" dirty="0">
                <a:latin typeface="Avenir Book" panose="02000503020000020003" pitchFamily="2" charset="0"/>
                <a:cs typeface="Trebuchet MS"/>
              </a:rPr>
              <a:t>s</a:t>
            </a:r>
            <a:r>
              <a:rPr lang="en-US" i="1" spc="95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pc="-75" dirty="0">
                <a:latin typeface="Avenir Book" panose="02000503020000020003" pitchFamily="2" charset="0"/>
                <a:cs typeface="Trebuchet MS"/>
              </a:rPr>
              <a:t>to</a:t>
            </a:r>
            <a:r>
              <a:rPr lang="en-US" spc="90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pc="135" dirty="0">
                <a:latin typeface="Avenir Book" panose="02000503020000020003" pitchFamily="2" charset="0"/>
                <a:cs typeface="PMingLiU"/>
              </a:rPr>
              <a:t>2</a:t>
            </a:r>
            <a:r>
              <a:rPr lang="en-US" i="1" spc="135" dirty="0">
                <a:latin typeface="Avenir Book" panose="02000503020000020003" pitchFamily="2" charset="0"/>
                <a:cs typeface="Trebuchet MS"/>
              </a:rPr>
              <a:t>s</a:t>
            </a:r>
            <a:r>
              <a:rPr lang="en-US" i="1" spc="90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pc="-110" dirty="0">
                <a:latin typeface="Avenir Book" panose="02000503020000020003" pitchFamily="2" charset="0"/>
                <a:cs typeface="Trebuchet MS"/>
              </a:rPr>
              <a:t>takes</a:t>
            </a:r>
            <a:r>
              <a:rPr lang="en-US" spc="95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pc="-45" dirty="0">
                <a:latin typeface="Avenir Book" panose="02000503020000020003" pitchFamily="2" charset="0"/>
                <a:cs typeface="Trebuchet MS"/>
              </a:rPr>
              <a:t>2</a:t>
            </a:r>
            <a:r>
              <a:rPr lang="en-US" spc="90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pc="-110" dirty="0">
                <a:latin typeface="Avenir Book" panose="02000503020000020003" pitchFamily="2" charset="0"/>
                <a:cs typeface="Trebuchet MS"/>
              </a:rPr>
              <a:t>minutes. </a:t>
            </a:r>
          </a:p>
          <a:p>
            <a:pPr marL="0" marR="5080">
              <a:lnSpc>
                <a:spcPct val="121100"/>
              </a:lnSpc>
              <a:spcBef>
                <a:spcPts val="0"/>
              </a:spcBef>
            </a:pPr>
            <a:r>
              <a:rPr lang="en-US" spc="-740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b="1" u="sng" spc="-40" dirty="0">
                <a:solidFill>
                  <a:srgbClr val="FF0000"/>
                </a:solidFill>
                <a:latin typeface="Avenir Book" panose="02000503020000020003" pitchFamily="2" charset="0"/>
                <a:cs typeface="Trebuchet MS"/>
              </a:rPr>
              <a:t>How</a:t>
            </a:r>
            <a:r>
              <a:rPr lang="en-US" b="1" u="sng" spc="90" dirty="0">
                <a:solidFill>
                  <a:srgbClr val="FF0000"/>
                </a:solidFill>
                <a:latin typeface="Avenir Book" panose="02000503020000020003" pitchFamily="2" charset="0"/>
                <a:cs typeface="Trebuchet MS"/>
              </a:rPr>
              <a:t> </a:t>
            </a:r>
            <a:r>
              <a:rPr lang="en-US" b="1" u="sng" spc="-75" dirty="0">
                <a:solidFill>
                  <a:srgbClr val="FF0000"/>
                </a:solidFill>
                <a:latin typeface="Avenir Book" panose="02000503020000020003" pitchFamily="2" charset="0"/>
                <a:cs typeface="Trebuchet MS"/>
              </a:rPr>
              <a:t>to</a:t>
            </a:r>
            <a:r>
              <a:rPr lang="en-US" b="1" u="sng" spc="90" dirty="0">
                <a:solidFill>
                  <a:srgbClr val="FF0000"/>
                </a:solidFill>
                <a:latin typeface="Avenir Book" panose="02000503020000020003" pitchFamily="2" charset="0"/>
                <a:cs typeface="Trebuchet MS"/>
              </a:rPr>
              <a:t> </a:t>
            </a:r>
            <a:r>
              <a:rPr lang="en-US" b="1" u="sng" spc="-120" dirty="0">
                <a:solidFill>
                  <a:srgbClr val="FF0000"/>
                </a:solidFill>
                <a:latin typeface="Avenir Book" panose="02000503020000020003" pitchFamily="2" charset="0"/>
                <a:cs typeface="Trebuchet MS"/>
              </a:rPr>
              <a:t>travel</a:t>
            </a:r>
            <a:r>
              <a:rPr lang="en-US" b="1" u="sng" spc="90" dirty="0">
                <a:solidFill>
                  <a:srgbClr val="FF0000"/>
                </a:solidFill>
                <a:latin typeface="Avenir Book" panose="02000503020000020003" pitchFamily="2" charset="0"/>
                <a:cs typeface="Trebuchet MS"/>
              </a:rPr>
              <a:t> </a:t>
            </a:r>
            <a:r>
              <a:rPr lang="en-US" b="1" u="sng" spc="-100" dirty="0">
                <a:solidFill>
                  <a:srgbClr val="FF0000"/>
                </a:solidFill>
                <a:latin typeface="Avenir Book" panose="02000503020000020003" pitchFamily="2" charset="0"/>
                <a:cs typeface="Trebuchet MS"/>
              </a:rPr>
              <a:t>from</a:t>
            </a:r>
            <a:r>
              <a:rPr lang="en-US" b="1" u="sng" spc="95" dirty="0">
                <a:solidFill>
                  <a:srgbClr val="FF0000"/>
                </a:solidFill>
                <a:latin typeface="Avenir Book" panose="02000503020000020003" pitchFamily="2" charset="0"/>
                <a:cs typeface="Trebuchet MS"/>
              </a:rPr>
              <a:t> </a:t>
            </a:r>
            <a:r>
              <a:rPr lang="en-US" b="1" u="sng" spc="95" dirty="0">
                <a:solidFill>
                  <a:srgbClr val="FF0000"/>
                </a:solidFill>
                <a:latin typeface="Avenir Book" panose="02000503020000020003" pitchFamily="2" charset="0"/>
                <a:cs typeface="PMingLiU"/>
              </a:rPr>
              <a:t>1</a:t>
            </a:r>
            <a:r>
              <a:rPr lang="en-US" b="1" u="sng" spc="195" dirty="0">
                <a:solidFill>
                  <a:srgbClr val="FF0000"/>
                </a:solidFill>
                <a:latin typeface="Avenir Book" panose="02000503020000020003" pitchFamily="2" charset="0"/>
                <a:cs typeface="PMingLiU"/>
              </a:rPr>
              <a:t> </a:t>
            </a:r>
            <a:r>
              <a:rPr lang="en-US" b="1" u="sng" spc="-75" dirty="0">
                <a:solidFill>
                  <a:srgbClr val="FF0000"/>
                </a:solidFill>
                <a:latin typeface="Avenir Book" panose="02000503020000020003" pitchFamily="2" charset="0"/>
                <a:cs typeface="Trebuchet MS"/>
              </a:rPr>
              <a:t>to</a:t>
            </a:r>
            <a:r>
              <a:rPr lang="en-US" b="1" u="sng" spc="90" dirty="0">
                <a:solidFill>
                  <a:srgbClr val="FF0000"/>
                </a:solidFill>
                <a:latin typeface="Avenir Book" panose="02000503020000020003" pitchFamily="2" charset="0"/>
                <a:cs typeface="Trebuchet MS"/>
              </a:rPr>
              <a:t> </a:t>
            </a:r>
            <a:r>
              <a:rPr lang="en-US" b="1" i="1" u="sng" spc="155" dirty="0">
                <a:solidFill>
                  <a:srgbClr val="FF0000"/>
                </a:solidFill>
                <a:latin typeface="Avenir Book" panose="02000503020000020003" pitchFamily="2" charset="0"/>
                <a:cs typeface="Trebuchet MS"/>
              </a:rPr>
              <a:t>n</a:t>
            </a:r>
            <a:r>
              <a:rPr lang="en-US" b="1" i="1" u="sng" spc="90" dirty="0">
                <a:solidFill>
                  <a:srgbClr val="FF0000"/>
                </a:solidFill>
                <a:latin typeface="Avenir Book" panose="02000503020000020003" pitchFamily="2" charset="0"/>
                <a:cs typeface="Trebuchet MS"/>
              </a:rPr>
              <a:t> </a:t>
            </a:r>
            <a:r>
              <a:rPr lang="en-US" b="1" u="sng" spc="-85" dirty="0">
                <a:solidFill>
                  <a:srgbClr val="FF0000"/>
                </a:solidFill>
                <a:latin typeface="Avenir Book" panose="02000503020000020003" pitchFamily="2" charset="0"/>
                <a:cs typeface="Trebuchet MS"/>
              </a:rPr>
              <a:t>in</a:t>
            </a:r>
            <a:r>
              <a:rPr lang="en-US" b="1" u="sng" spc="90" dirty="0">
                <a:solidFill>
                  <a:srgbClr val="FF0000"/>
                </a:solidFill>
                <a:latin typeface="Avenir Book" panose="02000503020000020003" pitchFamily="2" charset="0"/>
                <a:cs typeface="Trebuchet MS"/>
              </a:rPr>
              <a:t> </a:t>
            </a:r>
            <a:r>
              <a:rPr lang="en-US" b="1" u="sng" spc="-125" dirty="0">
                <a:solidFill>
                  <a:srgbClr val="FF0000"/>
                </a:solidFill>
                <a:latin typeface="Avenir Book" panose="02000503020000020003" pitchFamily="2" charset="0"/>
                <a:cs typeface="Trebuchet MS"/>
              </a:rPr>
              <a:t>the</a:t>
            </a:r>
            <a:r>
              <a:rPr lang="en-US" b="1" u="sng" spc="95" dirty="0">
                <a:solidFill>
                  <a:srgbClr val="FF0000"/>
                </a:solidFill>
                <a:latin typeface="Avenir Book" panose="02000503020000020003" pitchFamily="2" charset="0"/>
                <a:cs typeface="Trebuchet MS"/>
              </a:rPr>
              <a:t> </a:t>
            </a:r>
            <a:r>
              <a:rPr lang="en-US" b="1" u="sng" spc="-120" dirty="0">
                <a:solidFill>
                  <a:srgbClr val="FF0000"/>
                </a:solidFill>
                <a:latin typeface="Avenir Book" panose="02000503020000020003" pitchFamily="2" charset="0"/>
                <a:cs typeface="Trebuchet MS"/>
              </a:rPr>
              <a:t>least</a:t>
            </a:r>
            <a:r>
              <a:rPr lang="en-US" b="1" u="sng" spc="90" dirty="0">
                <a:solidFill>
                  <a:srgbClr val="FF0000"/>
                </a:solidFill>
                <a:latin typeface="Avenir Book" panose="02000503020000020003" pitchFamily="2" charset="0"/>
                <a:cs typeface="Trebuchet MS"/>
              </a:rPr>
              <a:t> </a:t>
            </a:r>
            <a:r>
              <a:rPr lang="en-US" b="1" u="sng" spc="-40" dirty="0">
                <a:solidFill>
                  <a:srgbClr val="FF0000"/>
                </a:solidFill>
                <a:latin typeface="Avenir Book" panose="02000503020000020003" pitchFamily="2" charset="0"/>
                <a:cs typeface="Trebuchet MS"/>
              </a:rPr>
              <a:t>time?</a:t>
            </a:r>
            <a:endParaRPr lang="en-US" b="1" u="sng" dirty="0">
              <a:solidFill>
                <a:srgbClr val="FF0000"/>
              </a:solidFill>
              <a:latin typeface="Avenir Book" panose="02000503020000020003" pitchFamily="2" charset="0"/>
              <a:cs typeface="Trebuchet MS"/>
            </a:endParaRPr>
          </a:p>
          <a:p>
            <a:pPr marL="0">
              <a:spcBef>
                <a:spcPts val="0"/>
              </a:spcBef>
            </a:pP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4" name="object 9">
            <a:extLst>
              <a:ext uri="{FF2B5EF4-FFF2-40B4-BE49-F238E27FC236}">
                <a16:creationId xmlns:a16="http://schemas.microsoft.com/office/drawing/2014/main" id="{136F6200-5355-A243-82A2-01D3CC6038D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99231" y="588614"/>
            <a:ext cx="956841" cy="6389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3FEB19-08FD-594A-8480-48ECA082950F}"/>
              </a:ext>
            </a:extLst>
          </p:cNvPr>
          <p:cNvSpPr/>
          <p:nvPr/>
        </p:nvSpPr>
        <p:spPr>
          <a:xfrm>
            <a:off x="1532965" y="3603812"/>
            <a:ext cx="847164" cy="84716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367EB7-D772-DB4B-81A0-478984C37C41}"/>
              </a:ext>
            </a:extLst>
          </p:cNvPr>
          <p:cNvSpPr/>
          <p:nvPr/>
        </p:nvSpPr>
        <p:spPr>
          <a:xfrm>
            <a:off x="2380129" y="3603812"/>
            <a:ext cx="847164" cy="84716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CCDBA2-C28D-2B44-956F-1922F828E07D}"/>
              </a:ext>
            </a:extLst>
          </p:cNvPr>
          <p:cNvSpPr/>
          <p:nvPr/>
        </p:nvSpPr>
        <p:spPr>
          <a:xfrm>
            <a:off x="3212726" y="3603812"/>
            <a:ext cx="847164" cy="84716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2C5B69-C4D8-D043-A48D-85B8BB1BC6A4}"/>
              </a:ext>
            </a:extLst>
          </p:cNvPr>
          <p:cNvSpPr/>
          <p:nvPr/>
        </p:nvSpPr>
        <p:spPr>
          <a:xfrm>
            <a:off x="4059890" y="3603812"/>
            <a:ext cx="847164" cy="84716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FF4FFC-26A7-FE4F-A71F-558AC02AAE8A}"/>
              </a:ext>
            </a:extLst>
          </p:cNvPr>
          <p:cNvSpPr/>
          <p:nvPr/>
        </p:nvSpPr>
        <p:spPr>
          <a:xfrm>
            <a:off x="4907054" y="3603812"/>
            <a:ext cx="847164" cy="84716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CC29C3-8059-A54F-9ABE-9C55A0016A60}"/>
              </a:ext>
            </a:extLst>
          </p:cNvPr>
          <p:cNvSpPr/>
          <p:nvPr/>
        </p:nvSpPr>
        <p:spPr>
          <a:xfrm>
            <a:off x="5754218" y="3603812"/>
            <a:ext cx="847164" cy="84716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50F3CD-F3DD-B741-9E0D-E7DE6BA611AD}"/>
              </a:ext>
            </a:extLst>
          </p:cNvPr>
          <p:cNvSpPr/>
          <p:nvPr/>
        </p:nvSpPr>
        <p:spPr>
          <a:xfrm>
            <a:off x="6586815" y="3603812"/>
            <a:ext cx="847164" cy="84716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26BA39-4C2D-0F44-9780-8834DA528239}"/>
              </a:ext>
            </a:extLst>
          </p:cNvPr>
          <p:cNvSpPr/>
          <p:nvPr/>
        </p:nvSpPr>
        <p:spPr>
          <a:xfrm>
            <a:off x="7433979" y="3603812"/>
            <a:ext cx="847164" cy="84716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F17AFD-70F3-8541-A0AB-A67FDF0E01BB}"/>
              </a:ext>
            </a:extLst>
          </p:cNvPr>
          <p:cNvSpPr/>
          <p:nvPr/>
        </p:nvSpPr>
        <p:spPr>
          <a:xfrm>
            <a:off x="8281143" y="3603812"/>
            <a:ext cx="847164" cy="84716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4" name="Curved Right Arrow 13">
            <a:extLst>
              <a:ext uri="{FF2B5EF4-FFF2-40B4-BE49-F238E27FC236}">
                <a16:creationId xmlns:a16="http://schemas.microsoft.com/office/drawing/2014/main" id="{A9D0A359-2CA3-4346-A121-9B61395520E6}"/>
              </a:ext>
            </a:extLst>
          </p:cNvPr>
          <p:cNvSpPr/>
          <p:nvPr/>
        </p:nvSpPr>
        <p:spPr>
          <a:xfrm rot="16200000">
            <a:off x="2139921" y="4325065"/>
            <a:ext cx="507315" cy="874059"/>
          </a:xfrm>
          <a:prstGeom prst="curv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AC6A53-6D12-2D40-A697-BB64C225178A}"/>
              </a:ext>
            </a:extLst>
          </p:cNvPr>
          <p:cNvSpPr txBox="1"/>
          <p:nvPr/>
        </p:nvSpPr>
        <p:spPr>
          <a:xfrm>
            <a:off x="1805263" y="5073213"/>
            <a:ext cx="102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minute</a:t>
            </a:r>
          </a:p>
        </p:txBody>
      </p:sp>
      <p:sp>
        <p:nvSpPr>
          <p:cNvPr id="16" name="Curved Right Arrow 15">
            <a:extLst>
              <a:ext uri="{FF2B5EF4-FFF2-40B4-BE49-F238E27FC236}">
                <a16:creationId xmlns:a16="http://schemas.microsoft.com/office/drawing/2014/main" id="{A72A9B34-477A-6C45-B709-B1226EC68171}"/>
              </a:ext>
            </a:extLst>
          </p:cNvPr>
          <p:cNvSpPr/>
          <p:nvPr/>
        </p:nvSpPr>
        <p:spPr>
          <a:xfrm rot="16200000">
            <a:off x="4599867" y="3403077"/>
            <a:ext cx="670407" cy="2931459"/>
          </a:xfrm>
          <a:prstGeom prst="curvedRightArrow">
            <a:avLst>
              <a:gd name="adj1" fmla="val 49458"/>
              <a:gd name="adj2" fmla="val 90078"/>
              <a:gd name="adj3" fmla="val 25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4D891-53CF-1042-8E79-3C31F1F1F7B7}"/>
              </a:ext>
            </a:extLst>
          </p:cNvPr>
          <p:cNvSpPr txBox="1"/>
          <p:nvPr/>
        </p:nvSpPr>
        <p:spPr>
          <a:xfrm>
            <a:off x="4353471" y="5257879"/>
            <a:ext cx="111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minutes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331269-91AA-9D45-AB2C-90E8715C4383}"/>
              </a:ext>
            </a:extLst>
          </p:cNvPr>
          <p:cNvSpPr txBox="1"/>
          <p:nvPr/>
        </p:nvSpPr>
        <p:spPr>
          <a:xfrm>
            <a:off x="9466765" y="5785922"/>
            <a:ext cx="2367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*Code available on D2L</a:t>
            </a:r>
          </a:p>
        </p:txBody>
      </p:sp>
    </p:spTree>
    <p:extLst>
      <p:ext uri="{BB962C8B-B14F-4D97-AF65-F5344CB8AC3E}">
        <p14:creationId xmlns:p14="http://schemas.microsoft.com/office/powerpoint/2010/main" val="1066414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41A25-92B7-DE4E-AC13-849857FDE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98FEA4-3789-784A-B076-B419F97FED7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3425" y="1178560"/>
                <a:ext cx="7993886" cy="479202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backtracking algorithm </a:t>
                </a:r>
                <a:r>
                  <a:rPr lang="en-US" dirty="0"/>
                  <a:t>uses a brute force approach for finding the desired output.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pc="-75" dirty="0">
                    <a:latin typeface="Trebuchet MS"/>
                    <a:cs typeface="Trebuchet MS"/>
                  </a:rPr>
                  <a:t>If</a:t>
                </a:r>
                <a:r>
                  <a:rPr lang="en-US" spc="85" dirty="0">
                    <a:latin typeface="Trebuchet MS"/>
                    <a:cs typeface="Trebuchet MS"/>
                  </a:rPr>
                  <a:t> </a:t>
                </a:r>
                <a:r>
                  <a:rPr lang="en-US" i="1" spc="-165" dirty="0">
                    <a:latin typeface="Times New Roman"/>
                    <a:cs typeface="Times New Roman"/>
                  </a:rPr>
                  <a:t>b</a:t>
                </a:r>
                <a:r>
                  <a:rPr lang="en-US" i="1" spc="220" dirty="0">
                    <a:latin typeface="Times New Roman"/>
                    <a:cs typeface="Times New Roman"/>
                  </a:rPr>
                  <a:t> </a:t>
                </a:r>
                <a:r>
                  <a:rPr lang="en-US" spc="-80" dirty="0">
                    <a:latin typeface="Trebuchet MS"/>
                    <a:cs typeface="Trebuchet MS"/>
                  </a:rPr>
                  <a:t>actions</a:t>
                </a:r>
                <a:r>
                  <a:rPr lang="en-US" spc="90" dirty="0">
                    <a:latin typeface="Trebuchet MS"/>
                    <a:cs typeface="Trebuchet MS"/>
                  </a:rPr>
                  <a:t> </a:t>
                </a:r>
                <a:r>
                  <a:rPr lang="en-US" spc="-120" dirty="0">
                    <a:latin typeface="Trebuchet MS"/>
                    <a:cs typeface="Trebuchet MS"/>
                  </a:rPr>
                  <a:t>per</a:t>
                </a:r>
                <a:r>
                  <a:rPr lang="en-US" spc="90" dirty="0">
                    <a:latin typeface="Trebuchet MS"/>
                    <a:cs typeface="Trebuchet MS"/>
                  </a:rPr>
                  <a:t> </a:t>
                </a:r>
                <a:r>
                  <a:rPr lang="en-US" spc="-125" dirty="0">
                    <a:latin typeface="Trebuchet MS"/>
                    <a:cs typeface="Trebuchet MS"/>
                  </a:rPr>
                  <a:t>state,</a:t>
                </a:r>
                <a:r>
                  <a:rPr lang="en-US" spc="95" dirty="0">
                    <a:latin typeface="Trebuchet MS"/>
                    <a:cs typeface="Trebuchet MS"/>
                  </a:rPr>
                  <a:t> </a:t>
                </a:r>
                <a:r>
                  <a:rPr lang="en-US" spc="-75" dirty="0">
                    <a:latin typeface="Trebuchet MS"/>
                    <a:cs typeface="Trebuchet MS"/>
                  </a:rPr>
                  <a:t>maximum</a:t>
                </a:r>
                <a:r>
                  <a:rPr lang="en-US" spc="90" dirty="0">
                    <a:latin typeface="Trebuchet MS"/>
                    <a:cs typeface="Trebuchet MS"/>
                  </a:rPr>
                  <a:t> </a:t>
                </a:r>
                <a:r>
                  <a:rPr lang="en-US" spc="-110" dirty="0">
                    <a:latin typeface="Trebuchet MS"/>
                    <a:cs typeface="Trebuchet MS"/>
                  </a:rPr>
                  <a:t>depth</a:t>
                </a:r>
                <a:r>
                  <a:rPr lang="en-US" spc="90" dirty="0">
                    <a:latin typeface="Trebuchet MS"/>
                    <a:cs typeface="Trebuchet MS"/>
                  </a:rPr>
                  <a:t> </a:t>
                </a:r>
                <a:r>
                  <a:rPr lang="en-US" spc="-75" dirty="0">
                    <a:latin typeface="Trebuchet MS"/>
                    <a:cs typeface="Trebuchet MS"/>
                  </a:rPr>
                  <a:t>is</a:t>
                </a:r>
                <a:r>
                  <a:rPr lang="en-US" spc="90" dirty="0">
                    <a:latin typeface="Trebuchet MS"/>
                    <a:cs typeface="Trebuchet MS"/>
                  </a:rPr>
                  <a:t> </a:t>
                </a:r>
                <a:r>
                  <a:rPr lang="en-US" i="1" spc="290" dirty="0">
                    <a:latin typeface="Times New Roman"/>
                    <a:cs typeface="Times New Roman"/>
                  </a:rPr>
                  <a:t>D</a:t>
                </a:r>
                <a:r>
                  <a:rPr lang="en-US" spc="-100" dirty="0">
                    <a:latin typeface="Trebuchet MS"/>
                    <a:cs typeface="Trebuchet MS"/>
                  </a:rPr>
                  <a:t>:</a:t>
                </a:r>
                <a:endParaRPr lang="en-US" dirty="0">
                  <a:latin typeface="Trebuchet MS"/>
                  <a:cs typeface="Trebuchet MS"/>
                </a:endParaRPr>
              </a:p>
              <a:p>
                <a:pPr marL="831215" indent="-323215">
                  <a:lnSpc>
                    <a:spcPct val="100000"/>
                  </a:lnSpc>
                  <a:spcBef>
                    <a:spcPts val="1595"/>
                  </a:spcBef>
                  <a:buClr>
                    <a:srgbClr val="000000"/>
                  </a:buClr>
                  <a:buFont typeface="MS Gothic"/>
                  <a:buChar char="•"/>
                  <a:tabLst>
                    <a:tab pos="831850" algn="l"/>
                    <a:tab pos="2157095" algn="l"/>
                  </a:tabLst>
                </a:pPr>
                <a:r>
                  <a:rPr lang="en-US" spc="-55" dirty="0">
                    <a:solidFill>
                      <a:srgbClr val="0000A0"/>
                    </a:solidFill>
                    <a:latin typeface="Trebuchet MS"/>
                    <a:cs typeface="Trebuchet MS"/>
                  </a:rPr>
                  <a:t>Memory</a:t>
                </a:r>
                <a:r>
                  <a:rPr lang="en-US" spc="-55" dirty="0">
                    <a:latin typeface="Trebuchet MS"/>
                    <a:cs typeface="Trebuchet MS"/>
                  </a:rPr>
                  <a:t>: </a:t>
                </a:r>
                <a:r>
                  <a:rPr lang="en-US" i="1" spc="170" dirty="0">
                    <a:latin typeface="Times New Roman"/>
                    <a:cs typeface="Times New Roman"/>
                  </a:rPr>
                  <a:t>O</a:t>
                </a:r>
                <a:r>
                  <a:rPr lang="en-US" spc="170" dirty="0">
                    <a:latin typeface="Trebuchet MS"/>
                    <a:cs typeface="Trebuchet MS"/>
                  </a:rPr>
                  <a:t>(</a:t>
                </a:r>
                <a:r>
                  <a:rPr lang="en-US" i="1" spc="170" dirty="0">
                    <a:latin typeface="Times New Roman"/>
                    <a:cs typeface="Times New Roman"/>
                  </a:rPr>
                  <a:t>D</a:t>
                </a:r>
                <a:r>
                  <a:rPr lang="en-US" spc="170" dirty="0">
                    <a:latin typeface="Trebuchet MS"/>
                    <a:cs typeface="Trebuchet MS"/>
                  </a:rPr>
                  <a:t>)</a:t>
                </a:r>
                <a:r>
                  <a:rPr lang="en-US" spc="65" dirty="0">
                    <a:latin typeface="Trebuchet MS"/>
                    <a:cs typeface="Trebuchet MS"/>
                  </a:rPr>
                  <a:t> </a:t>
                </a:r>
                <a:r>
                  <a:rPr lang="en-US" spc="-50" dirty="0">
                    <a:latin typeface="Trebuchet MS"/>
                    <a:cs typeface="Trebuchet MS"/>
                  </a:rPr>
                  <a:t>(</a:t>
                </a:r>
                <a:r>
                  <a:rPr lang="en-US" spc="-50" dirty="0">
                    <a:solidFill>
                      <a:srgbClr val="008000"/>
                    </a:solidFill>
                    <a:latin typeface="Trebuchet MS"/>
                    <a:cs typeface="Trebuchet MS"/>
                  </a:rPr>
                  <a:t>small</a:t>
                </a:r>
                <a:r>
                  <a:rPr lang="en-US" spc="-50" dirty="0">
                    <a:latin typeface="Trebuchet MS"/>
                    <a:cs typeface="Trebuchet MS"/>
                  </a:rPr>
                  <a:t>)</a:t>
                </a:r>
                <a:endParaRPr lang="en-US" dirty="0">
                  <a:latin typeface="Trebuchet MS"/>
                  <a:cs typeface="Trebuchet MS"/>
                </a:endParaRPr>
              </a:p>
              <a:p>
                <a:pPr marL="831215" indent="-323215">
                  <a:lnSpc>
                    <a:spcPct val="100000"/>
                  </a:lnSpc>
                  <a:spcBef>
                    <a:spcPts val="1750"/>
                  </a:spcBef>
                  <a:buClr>
                    <a:srgbClr val="000000"/>
                  </a:buClr>
                  <a:buFont typeface="MS Gothic"/>
                  <a:buChar char="•"/>
                  <a:tabLst>
                    <a:tab pos="831850" algn="l"/>
                    <a:tab pos="1760220" algn="l"/>
                  </a:tabLst>
                </a:pPr>
                <a:r>
                  <a:rPr lang="en-US" spc="-35" dirty="0">
                    <a:solidFill>
                      <a:srgbClr val="0000A0"/>
                    </a:solidFill>
                    <a:latin typeface="Trebuchet MS"/>
                    <a:cs typeface="Trebuchet MS"/>
                  </a:rPr>
                  <a:t>Time</a:t>
                </a:r>
                <a:r>
                  <a:rPr lang="en-US" spc="-215" dirty="0">
                    <a:latin typeface="Trebuchet MS"/>
                    <a:cs typeface="Trebuchet MS"/>
                  </a:rPr>
                  <a:t>:</a:t>
                </a:r>
                <a:r>
                  <a:rPr lang="en-US" dirty="0">
                    <a:latin typeface="Trebuchet MS"/>
                    <a:cs typeface="Trebuchet MS"/>
                  </a:rPr>
                  <a:t>	</a:t>
                </a:r>
                <a:r>
                  <a:rPr lang="en-US" i="1" spc="195" dirty="0">
                    <a:latin typeface="Times New Roman"/>
                    <a:cs typeface="Times New Roman"/>
                  </a:rPr>
                  <a:t>O</a:t>
                </a:r>
                <a:r>
                  <a:rPr lang="en-US" spc="65" dirty="0">
                    <a:latin typeface="Trebuchet MS"/>
                    <a:cs typeface="Trebuchet MS"/>
                  </a:rPr>
                  <a:t>(</a:t>
                </a:r>
                <a:r>
                  <a:rPr lang="en-US" i="1" spc="-165" dirty="0" err="1">
                    <a:latin typeface="Times New Roman"/>
                    <a:cs typeface="Times New Roman"/>
                  </a:rPr>
                  <a:t>b</a:t>
                </a:r>
                <a:r>
                  <a:rPr lang="en-US" i="1" spc="480" baseline="28571" dirty="0" err="1">
                    <a:latin typeface="Verdana"/>
                    <a:cs typeface="Verdana"/>
                  </a:rPr>
                  <a:t>D</a:t>
                </a:r>
                <a:r>
                  <a:rPr lang="en-US" i="1" spc="-652" baseline="28571" dirty="0">
                    <a:latin typeface="Verdana"/>
                    <a:cs typeface="Verdana"/>
                  </a:rPr>
                  <a:t> </a:t>
                </a:r>
                <a:r>
                  <a:rPr lang="en-US" spc="65" dirty="0">
                    <a:latin typeface="Trebuchet MS"/>
                    <a:cs typeface="Trebuchet MS"/>
                  </a:rPr>
                  <a:t>)</a:t>
                </a:r>
                <a:r>
                  <a:rPr lang="en-US" spc="95" dirty="0">
                    <a:latin typeface="Trebuchet MS"/>
                    <a:cs typeface="Trebuchet MS"/>
                  </a:rPr>
                  <a:t> </a:t>
                </a:r>
                <a:r>
                  <a:rPr lang="en-US" spc="65" dirty="0">
                    <a:latin typeface="Trebuchet MS"/>
                    <a:cs typeface="Trebuchet MS"/>
                  </a:rPr>
                  <a:t>(</a:t>
                </a:r>
                <a:r>
                  <a:rPr lang="en-US" spc="-85" dirty="0">
                    <a:solidFill>
                      <a:srgbClr val="FF0000"/>
                    </a:solidFill>
                    <a:latin typeface="Trebuchet MS"/>
                    <a:cs typeface="Trebuchet MS"/>
                  </a:rPr>
                  <a:t>hug</a:t>
                </a:r>
                <a:r>
                  <a:rPr lang="en-US" spc="-90" dirty="0">
                    <a:solidFill>
                      <a:srgbClr val="FF0000"/>
                    </a:solidFill>
                    <a:latin typeface="Trebuchet MS"/>
                    <a:cs typeface="Trebuchet MS"/>
                  </a:rPr>
                  <a:t>e</a:t>
                </a:r>
                <a:r>
                  <a:rPr lang="en-US" spc="65" dirty="0">
                    <a:latin typeface="Trebuchet MS"/>
                    <a:cs typeface="Trebuchet MS"/>
                  </a:rPr>
                  <a:t>)</a:t>
                </a:r>
                <a:r>
                  <a:rPr lang="en-US" spc="90" dirty="0">
                    <a:latin typeface="Trebuchet MS"/>
                    <a:cs typeface="Trebuchet MS"/>
                  </a:rPr>
                  <a:t> </a:t>
                </a:r>
              </a:p>
              <a:p>
                <a:pPr marL="1288415" lvl="1" indent="-323215">
                  <a:lnSpc>
                    <a:spcPct val="100000"/>
                  </a:lnSpc>
                  <a:spcBef>
                    <a:spcPts val="1750"/>
                  </a:spcBef>
                  <a:buClr>
                    <a:srgbClr val="000000"/>
                  </a:buClr>
                  <a:buFont typeface="MS Gothic"/>
                  <a:buChar char="•"/>
                  <a:tabLst>
                    <a:tab pos="831850" algn="l"/>
                    <a:tab pos="1760220" algn="l"/>
                  </a:tabLst>
                </a:pPr>
                <a:r>
                  <a:rPr lang="en-US" spc="90" dirty="0">
                    <a:latin typeface="Trebuchet MS"/>
                    <a:cs typeface="Trebuchet MS"/>
                  </a:rPr>
                  <a:t>The number of nodes: </a:t>
                </a:r>
              </a:p>
              <a:p>
                <a:pPr marL="1745615" lvl="2" indent="-323215">
                  <a:lnSpc>
                    <a:spcPct val="100000"/>
                  </a:lnSpc>
                  <a:spcBef>
                    <a:spcPts val="1750"/>
                  </a:spcBef>
                  <a:buClr>
                    <a:srgbClr val="000000"/>
                  </a:buClr>
                  <a:buFont typeface="MS Gothic"/>
                  <a:buChar char="•"/>
                  <a:tabLst>
                    <a:tab pos="831850" algn="l"/>
                    <a:tab pos="1760220" algn="l"/>
                  </a:tabLst>
                </a:pPr>
                <a:r>
                  <a:rPr lang="en-US" spc="90" dirty="0">
                    <a:latin typeface="Trebuchet MS"/>
                    <a:cs typeface="Trebuchet MS"/>
                  </a:rPr>
                  <a:t>1+b+b</a:t>
                </a:r>
                <a:r>
                  <a:rPr lang="en-US" spc="90" baseline="30000" dirty="0">
                    <a:latin typeface="Trebuchet MS"/>
                    <a:cs typeface="Trebuchet MS"/>
                  </a:rPr>
                  <a:t>2</a:t>
                </a:r>
                <a:r>
                  <a:rPr lang="en-US" spc="90" dirty="0">
                    <a:latin typeface="Trebuchet MS"/>
                    <a:cs typeface="Trebuchet MS"/>
                  </a:rPr>
                  <a:t>+b</a:t>
                </a:r>
                <a:r>
                  <a:rPr lang="en-US" spc="90" baseline="30000" dirty="0">
                    <a:latin typeface="Trebuchet MS"/>
                    <a:cs typeface="Trebuchet MS"/>
                  </a:rPr>
                  <a:t>3</a:t>
                </a:r>
                <a:r>
                  <a:rPr lang="en-US" spc="90" dirty="0">
                    <a:latin typeface="Trebuchet MS"/>
                    <a:cs typeface="Trebuchet MS"/>
                  </a:rPr>
                  <a:t>+…+</a:t>
                </a:r>
                <a:r>
                  <a:rPr lang="en-US" spc="90" dirty="0" err="1">
                    <a:latin typeface="Trebuchet MS"/>
                    <a:cs typeface="Trebuchet MS"/>
                  </a:rPr>
                  <a:t>b</a:t>
                </a:r>
                <a:r>
                  <a:rPr lang="en-US" spc="90" baseline="30000" dirty="0" err="1">
                    <a:latin typeface="Trebuchet MS"/>
                    <a:cs typeface="Trebuchet MS"/>
                  </a:rPr>
                  <a:t>D</a:t>
                </a:r>
                <a:r>
                  <a:rPr lang="en-US" spc="90" dirty="0">
                    <a:latin typeface="Trebuchet MS"/>
                    <a:cs typeface="Trebuchet MS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pc="9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pc="9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pc="9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pc="9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pc="9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b="0" i="1" spc="9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pc="9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pc="9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pc="90" dirty="0">
                    <a:latin typeface="Trebuchet MS"/>
                    <a:cs typeface="Trebuchet MS"/>
                  </a:rPr>
                  <a:t>=O(</a:t>
                </a:r>
                <a:r>
                  <a:rPr lang="en-US" spc="90" dirty="0" err="1">
                    <a:latin typeface="Trebuchet MS"/>
                    <a:cs typeface="Trebuchet MS"/>
                  </a:rPr>
                  <a:t>b</a:t>
                </a:r>
                <a:r>
                  <a:rPr lang="en-US" spc="90" baseline="30000" dirty="0" err="1">
                    <a:latin typeface="Trebuchet MS"/>
                    <a:cs typeface="Trebuchet MS"/>
                  </a:rPr>
                  <a:t>D</a:t>
                </a:r>
                <a:r>
                  <a:rPr lang="en-US" spc="90" dirty="0">
                    <a:latin typeface="Trebuchet MS"/>
                    <a:cs typeface="Trebuchet MS"/>
                  </a:rPr>
                  <a:t>)</a:t>
                </a:r>
              </a:p>
              <a:p>
                <a:pPr marL="1288415" lvl="1" indent="-323215">
                  <a:lnSpc>
                    <a:spcPct val="100000"/>
                  </a:lnSpc>
                  <a:spcBef>
                    <a:spcPts val="1750"/>
                  </a:spcBef>
                  <a:buClr>
                    <a:srgbClr val="000000"/>
                  </a:buClr>
                  <a:buFont typeface="MS Gothic"/>
                  <a:buChar char="•"/>
                  <a:tabLst>
                    <a:tab pos="831850" algn="l"/>
                    <a:tab pos="1760220" algn="l"/>
                  </a:tabLst>
                </a:pPr>
                <a:r>
                  <a:rPr lang="en-US" spc="-190" dirty="0">
                    <a:latin typeface="Trebuchet MS"/>
                    <a:cs typeface="Trebuchet MS"/>
                  </a:rPr>
                  <a:t>E.g. [</a:t>
                </a:r>
                <a:r>
                  <a:rPr lang="en-US" spc="-45" dirty="0">
                    <a:latin typeface="Trebuchet MS"/>
                    <a:cs typeface="Trebuchet MS"/>
                  </a:rPr>
                  <a:t>2</a:t>
                </a:r>
                <a:r>
                  <a:rPr lang="en-US" spc="82" baseline="28571" dirty="0">
                    <a:latin typeface="Tahoma"/>
                    <a:cs typeface="Tahoma"/>
                  </a:rPr>
                  <a:t>50</a:t>
                </a:r>
                <a:r>
                  <a:rPr lang="en-US" baseline="28571" dirty="0">
                    <a:latin typeface="Tahoma"/>
                    <a:cs typeface="Tahoma"/>
                  </a:rPr>
                  <a:t> </a:t>
                </a:r>
                <a:r>
                  <a:rPr lang="en-US" spc="-397" baseline="28571" dirty="0">
                    <a:latin typeface="Tahoma"/>
                    <a:cs typeface="Tahoma"/>
                  </a:rPr>
                  <a:t> </a:t>
                </a:r>
                <a:r>
                  <a:rPr lang="en-US" spc="660" dirty="0">
                    <a:latin typeface="Trebuchet MS"/>
                    <a:cs typeface="Trebuchet MS"/>
                  </a:rPr>
                  <a:t>=</a:t>
                </a:r>
                <a:r>
                  <a:rPr lang="en-US" spc="-50" dirty="0">
                    <a:latin typeface="Trebuchet MS"/>
                    <a:cs typeface="Trebuchet MS"/>
                  </a:rPr>
                  <a:t> </a:t>
                </a:r>
                <a:r>
                  <a:rPr lang="en-US" spc="-45" dirty="0">
                    <a:latin typeface="Trebuchet MS"/>
                    <a:cs typeface="Trebuchet MS"/>
                  </a:rPr>
                  <a:t>112589990684262</a:t>
                </a:r>
                <a:r>
                  <a:rPr lang="en-US" spc="-50" dirty="0">
                    <a:latin typeface="Trebuchet MS"/>
                    <a:cs typeface="Trebuchet MS"/>
                  </a:rPr>
                  <a:t>4</a:t>
                </a:r>
                <a:r>
                  <a:rPr lang="en-US" spc="-190" dirty="0">
                    <a:latin typeface="Trebuchet MS"/>
                    <a:cs typeface="Trebuchet MS"/>
                  </a:rPr>
                  <a:t>]</a:t>
                </a:r>
                <a:endParaRPr lang="en-US" dirty="0">
                  <a:latin typeface="Trebuchet MS"/>
                  <a:cs typeface="Trebuchet MS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98FEA4-3789-784A-B076-B419F97FE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3425" y="1178560"/>
                <a:ext cx="7993886" cy="4792028"/>
              </a:xfrm>
              <a:blipFill>
                <a:blip r:embed="rId2"/>
                <a:stretch>
                  <a:fillRect l="-1268" t="-1323" r="-475" b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Backjumping - Wikipedia">
            <a:extLst>
              <a:ext uri="{FF2B5EF4-FFF2-40B4-BE49-F238E27FC236}">
                <a16:creationId xmlns:a16="http://schemas.microsoft.com/office/drawing/2014/main" id="{15FC6066-A74D-2440-8CE1-4C492A274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185" y="1282463"/>
            <a:ext cx="3832225" cy="342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384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FA10-AD65-B740-A95E-7C0A7331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CF67B7-77A8-F346-A7B9-ED8B7B8181C5}"/>
              </a:ext>
            </a:extLst>
          </p:cNvPr>
          <p:cNvSpPr/>
          <p:nvPr/>
        </p:nvSpPr>
        <p:spPr>
          <a:xfrm>
            <a:off x="1855694" y="1600200"/>
            <a:ext cx="8659906" cy="42896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11421">
              <a:spcBef>
                <a:spcPts val="4"/>
              </a:spcBef>
            </a:pPr>
            <a:r>
              <a:rPr lang="en-US" sz="3200" spc="-130" dirty="0">
                <a:latin typeface="Avenir Book" panose="02000503020000020003" pitchFamily="2" charset="0"/>
                <a:cs typeface="Trebuchet MS"/>
              </a:rPr>
              <a:t>def</a:t>
            </a:r>
            <a:r>
              <a:rPr lang="en-US" sz="3200" spc="40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spc="-58" dirty="0" err="1">
                <a:latin typeface="Avenir Book" panose="02000503020000020003" pitchFamily="2" charset="0"/>
                <a:cs typeface="Trebuchet MS"/>
              </a:rPr>
              <a:t>backtrackingSearch</a:t>
            </a:r>
            <a:r>
              <a:rPr lang="en-US" sz="3200" spc="-58" dirty="0">
                <a:latin typeface="Avenir Book" panose="02000503020000020003" pitchFamily="2" charset="0"/>
                <a:cs typeface="Trebuchet MS"/>
              </a:rPr>
              <a:t>(</a:t>
            </a:r>
            <a:r>
              <a:rPr lang="en-US" sz="3200" i="1" spc="-58" dirty="0">
                <a:latin typeface="Avenir Book" panose="02000503020000020003" pitchFamily="2" charset="0"/>
                <a:cs typeface="Trebuchet MS"/>
              </a:rPr>
              <a:t>s</a:t>
            </a:r>
            <a:r>
              <a:rPr lang="en-US" sz="3200" spc="-58" dirty="0">
                <a:latin typeface="Avenir Book" panose="02000503020000020003" pitchFamily="2" charset="0"/>
                <a:cs typeface="Trebuchet MS"/>
              </a:rPr>
              <a:t>,</a:t>
            </a:r>
            <a:r>
              <a:rPr lang="en-US" sz="3200" spc="40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spc="-72" dirty="0">
                <a:latin typeface="Avenir Book" panose="02000503020000020003" pitchFamily="2" charset="0"/>
                <a:cs typeface="Trebuchet MS"/>
              </a:rPr>
              <a:t>path):</a:t>
            </a:r>
            <a:endParaRPr lang="en-US" sz="3200" dirty="0">
              <a:latin typeface="Avenir Book" panose="02000503020000020003" pitchFamily="2" charset="0"/>
              <a:cs typeface="Trebuchet MS"/>
            </a:endParaRPr>
          </a:p>
          <a:p>
            <a:pPr marL="399739" marR="771496">
              <a:lnSpc>
                <a:spcPct val="119700"/>
              </a:lnSpc>
            </a:pPr>
            <a:r>
              <a:rPr lang="en-US" sz="3200" spc="-63" dirty="0">
                <a:latin typeface="Avenir Book" panose="02000503020000020003" pitchFamily="2" charset="0"/>
                <a:cs typeface="Trebuchet MS"/>
              </a:rPr>
              <a:t>If</a:t>
            </a:r>
            <a:r>
              <a:rPr lang="en-US" sz="3200" spc="58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spc="-4" dirty="0" err="1">
                <a:latin typeface="Avenir Book" panose="02000503020000020003" pitchFamily="2" charset="0"/>
                <a:cs typeface="Trebuchet MS"/>
              </a:rPr>
              <a:t>IsEnd</a:t>
            </a:r>
            <a:r>
              <a:rPr lang="en-US" sz="3200" spc="-4" dirty="0">
                <a:latin typeface="Avenir Book" panose="02000503020000020003" pitchFamily="2" charset="0"/>
                <a:cs typeface="Trebuchet MS"/>
              </a:rPr>
              <a:t>(</a:t>
            </a:r>
            <a:r>
              <a:rPr lang="en-US" sz="3200" i="1" spc="-4" dirty="0">
                <a:latin typeface="Avenir Book" panose="02000503020000020003" pitchFamily="2" charset="0"/>
                <a:cs typeface="Trebuchet MS"/>
              </a:rPr>
              <a:t>s</a:t>
            </a:r>
            <a:r>
              <a:rPr lang="en-US" sz="3200" spc="-4" dirty="0">
                <a:latin typeface="Avenir Book" panose="02000503020000020003" pitchFamily="2" charset="0"/>
                <a:cs typeface="Trebuchet MS"/>
              </a:rPr>
              <a:t>):</a:t>
            </a:r>
            <a:r>
              <a:rPr lang="en-US" sz="3200" spc="279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spc="-85" dirty="0">
                <a:latin typeface="Avenir Book" panose="02000503020000020003" pitchFamily="2" charset="0"/>
                <a:cs typeface="Trebuchet MS"/>
              </a:rPr>
              <a:t>update</a:t>
            </a:r>
            <a:r>
              <a:rPr lang="en-US" sz="3200" spc="58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spc="-72" dirty="0">
                <a:latin typeface="Avenir Book" panose="02000503020000020003" pitchFamily="2" charset="0"/>
                <a:cs typeface="Trebuchet MS"/>
              </a:rPr>
              <a:t>minimum</a:t>
            </a:r>
            <a:r>
              <a:rPr lang="en-US" sz="3200" spc="63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spc="-67" dirty="0">
                <a:latin typeface="Avenir Book" panose="02000503020000020003" pitchFamily="2" charset="0"/>
                <a:cs typeface="Trebuchet MS"/>
              </a:rPr>
              <a:t>cost</a:t>
            </a:r>
            <a:r>
              <a:rPr lang="en-US" sz="3200" spc="58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spc="-72" dirty="0">
                <a:latin typeface="Avenir Book" panose="02000503020000020003" pitchFamily="2" charset="0"/>
                <a:cs typeface="Trebuchet MS"/>
              </a:rPr>
              <a:t>path </a:t>
            </a:r>
            <a:r>
              <a:rPr lang="en-US" sz="3200" spc="-567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spc="31" dirty="0">
                <a:latin typeface="Avenir Book" panose="02000503020000020003" pitchFamily="2" charset="0"/>
                <a:cs typeface="Trebuchet MS"/>
              </a:rPr>
              <a:t>F</a:t>
            </a:r>
            <a:r>
              <a:rPr lang="en-US" sz="3200" spc="-126" dirty="0">
                <a:latin typeface="Avenir Book" panose="02000503020000020003" pitchFamily="2" charset="0"/>
                <a:cs typeface="Trebuchet MS"/>
              </a:rPr>
              <a:t>o</a:t>
            </a:r>
            <a:r>
              <a:rPr lang="en-US" sz="3200" spc="-90" dirty="0">
                <a:latin typeface="Avenir Book" panose="02000503020000020003" pitchFamily="2" charset="0"/>
                <a:cs typeface="Trebuchet MS"/>
              </a:rPr>
              <a:t>r</a:t>
            </a:r>
            <a:r>
              <a:rPr lang="en-US" sz="3200" spc="63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spc="-108" dirty="0">
                <a:latin typeface="Avenir Book" panose="02000503020000020003" pitchFamily="2" charset="0"/>
                <a:cs typeface="Trebuchet MS"/>
              </a:rPr>
              <a:t>each</a:t>
            </a:r>
            <a:r>
              <a:rPr lang="en-US" sz="3200" spc="63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spc="-76" dirty="0">
                <a:latin typeface="Avenir Book" panose="02000503020000020003" pitchFamily="2" charset="0"/>
                <a:cs typeface="Trebuchet MS"/>
              </a:rPr>
              <a:t>action</a:t>
            </a:r>
            <a:r>
              <a:rPr lang="en-US" sz="3200" spc="63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i="1" spc="4" dirty="0">
                <a:latin typeface="Avenir Book" panose="02000503020000020003" pitchFamily="2" charset="0"/>
                <a:cs typeface="Trebuchet MS"/>
              </a:rPr>
              <a:t>a</a:t>
            </a:r>
            <a:r>
              <a:rPr lang="en-US" sz="3200" i="1" spc="-45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spc="-247" dirty="0">
                <a:latin typeface="Avenir Book" panose="02000503020000020003" pitchFamily="2" charset="0"/>
                <a:cs typeface="Lucida Sans Unicode"/>
              </a:rPr>
              <a:t>∈</a:t>
            </a:r>
            <a:r>
              <a:rPr lang="en-US" sz="3200" spc="-72" dirty="0">
                <a:latin typeface="Avenir Book" panose="02000503020000020003" pitchFamily="2" charset="0"/>
                <a:cs typeface="Lucida Sans Unicode"/>
              </a:rPr>
              <a:t> </a:t>
            </a:r>
            <a:r>
              <a:rPr lang="en-US" sz="3200" spc="-40" dirty="0">
                <a:latin typeface="Avenir Book" panose="02000503020000020003" pitchFamily="2" charset="0"/>
                <a:cs typeface="Trebuchet MS"/>
              </a:rPr>
              <a:t>Actions</a:t>
            </a:r>
            <a:r>
              <a:rPr lang="en-US" sz="3200" spc="40" dirty="0">
                <a:latin typeface="Avenir Book" panose="02000503020000020003" pitchFamily="2" charset="0"/>
                <a:cs typeface="Trebuchet MS"/>
              </a:rPr>
              <a:t>(</a:t>
            </a:r>
            <a:r>
              <a:rPr lang="en-US" sz="3200" i="1" spc="121" dirty="0">
                <a:latin typeface="Avenir Book" panose="02000503020000020003" pitchFamily="2" charset="0"/>
                <a:cs typeface="Trebuchet MS"/>
              </a:rPr>
              <a:t>s</a:t>
            </a:r>
            <a:r>
              <a:rPr lang="en-US" sz="3200" spc="40" dirty="0">
                <a:latin typeface="Avenir Book" panose="02000503020000020003" pitchFamily="2" charset="0"/>
                <a:cs typeface="Trebuchet MS"/>
              </a:rPr>
              <a:t>)</a:t>
            </a:r>
            <a:r>
              <a:rPr lang="en-US" sz="3200" spc="-175" dirty="0">
                <a:latin typeface="Avenir Book" panose="02000503020000020003" pitchFamily="2" charset="0"/>
                <a:cs typeface="Trebuchet MS"/>
              </a:rPr>
              <a:t>:</a:t>
            </a:r>
            <a:endParaRPr lang="en-US" sz="3200" dirty="0">
              <a:latin typeface="Avenir Book" panose="02000503020000020003" pitchFamily="2" charset="0"/>
              <a:cs typeface="Trebuchet MS"/>
            </a:endParaRPr>
          </a:p>
          <a:p>
            <a:pPr marL="788628" marR="4568">
              <a:lnSpc>
                <a:spcPct val="119700"/>
              </a:lnSpc>
            </a:pPr>
            <a:r>
              <a:rPr lang="en-US" sz="3200" spc="-58" dirty="0">
                <a:latin typeface="Avenir Book" panose="02000503020000020003" pitchFamily="2" charset="0"/>
                <a:cs typeface="Trebuchet MS"/>
              </a:rPr>
              <a:t>Extend</a:t>
            </a:r>
            <a:r>
              <a:rPr lang="en-US" sz="3200" spc="63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spc="-72" dirty="0">
                <a:latin typeface="Avenir Book" panose="02000503020000020003" pitchFamily="2" charset="0"/>
                <a:cs typeface="Trebuchet MS"/>
              </a:rPr>
              <a:t>path</a:t>
            </a:r>
            <a:r>
              <a:rPr lang="en-US" sz="3200" spc="63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spc="-81" dirty="0">
                <a:latin typeface="Avenir Book" panose="02000503020000020003" pitchFamily="2" charset="0"/>
                <a:cs typeface="Trebuchet MS"/>
              </a:rPr>
              <a:t>with</a:t>
            </a:r>
            <a:r>
              <a:rPr lang="en-US" sz="3200" spc="63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spc="-27" dirty="0" err="1">
                <a:latin typeface="Avenir Book" panose="02000503020000020003" pitchFamily="2" charset="0"/>
                <a:cs typeface="Trebuchet MS"/>
              </a:rPr>
              <a:t>Succ</a:t>
            </a:r>
            <a:r>
              <a:rPr lang="en-US" sz="3200" spc="40" dirty="0">
                <a:latin typeface="Avenir Book" panose="02000503020000020003" pitchFamily="2" charset="0"/>
                <a:cs typeface="Trebuchet MS"/>
              </a:rPr>
              <a:t>(</a:t>
            </a:r>
            <a:r>
              <a:rPr lang="en-US" sz="3200" i="1" spc="-27" dirty="0">
                <a:latin typeface="Avenir Book" panose="02000503020000020003" pitchFamily="2" charset="0"/>
                <a:cs typeface="Trebuchet MS"/>
              </a:rPr>
              <a:t>s,</a:t>
            </a:r>
            <a:r>
              <a:rPr lang="en-US" sz="3200" i="1" spc="-261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i="1" spc="4" dirty="0">
                <a:latin typeface="Avenir Book" panose="02000503020000020003" pitchFamily="2" charset="0"/>
                <a:cs typeface="Trebuchet MS"/>
              </a:rPr>
              <a:t>a</a:t>
            </a:r>
            <a:r>
              <a:rPr lang="en-US" sz="3200" spc="40" dirty="0">
                <a:latin typeface="Avenir Book" panose="02000503020000020003" pitchFamily="2" charset="0"/>
                <a:cs typeface="Trebuchet MS"/>
              </a:rPr>
              <a:t>)</a:t>
            </a:r>
            <a:r>
              <a:rPr lang="en-US" sz="3200" spc="63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spc="-72" dirty="0">
                <a:latin typeface="Avenir Book" panose="02000503020000020003" pitchFamily="2" charset="0"/>
                <a:cs typeface="Trebuchet MS"/>
              </a:rPr>
              <a:t>and</a:t>
            </a:r>
            <a:r>
              <a:rPr lang="en-US" sz="3200" spc="63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spc="-31" dirty="0">
                <a:latin typeface="Avenir Book" panose="02000503020000020003" pitchFamily="2" charset="0"/>
                <a:cs typeface="Trebuchet MS"/>
              </a:rPr>
              <a:t>Cos</a:t>
            </a:r>
            <a:r>
              <a:rPr lang="en-US" sz="3200" spc="-22" dirty="0">
                <a:latin typeface="Avenir Book" panose="02000503020000020003" pitchFamily="2" charset="0"/>
                <a:cs typeface="Trebuchet MS"/>
              </a:rPr>
              <a:t>t</a:t>
            </a:r>
            <a:r>
              <a:rPr lang="en-US" sz="3200" spc="40" dirty="0">
                <a:latin typeface="Avenir Book" panose="02000503020000020003" pitchFamily="2" charset="0"/>
                <a:cs typeface="Trebuchet MS"/>
              </a:rPr>
              <a:t>(</a:t>
            </a:r>
            <a:r>
              <a:rPr lang="en-US" sz="3200" i="1" spc="-27" dirty="0">
                <a:latin typeface="Avenir Book" panose="02000503020000020003" pitchFamily="2" charset="0"/>
                <a:cs typeface="Trebuchet MS"/>
              </a:rPr>
              <a:t>s,</a:t>
            </a:r>
            <a:r>
              <a:rPr lang="en-US" sz="3200" i="1" spc="-261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i="1" spc="4" dirty="0">
                <a:latin typeface="Avenir Book" panose="02000503020000020003" pitchFamily="2" charset="0"/>
                <a:cs typeface="Trebuchet MS"/>
              </a:rPr>
              <a:t>a</a:t>
            </a:r>
            <a:r>
              <a:rPr lang="en-US" sz="3200" spc="36" dirty="0">
                <a:latin typeface="Avenir Book" panose="02000503020000020003" pitchFamily="2" charset="0"/>
                <a:cs typeface="Trebuchet MS"/>
              </a:rPr>
              <a:t>)  </a:t>
            </a:r>
            <a:r>
              <a:rPr lang="en-US" sz="3200" spc="-67" dirty="0">
                <a:latin typeface="Avenir Book" panose="02000503020000020003" pitchFamily="2" charset="0"/>
                <a:cs typeface="Trebuchet MS"/>
              </a:rPr>
              <a:t>Cal</a:t>
            </a:r>
            <a:r>
              <a:rPr lang="en-US" sz="3200" spc="-40" dirty="0">
                <a:latin typeface="Avenir Book" panose="02000503020000020003" pitchFamily="2" charset="0"/>
                <a:cs typeface="Trebuchet MS"/>
              </a:rPr>
              <a:t>l</a:t>
            </a:r>
            <a:r>
              <a:rPr lang="en-US" sz="3200" spc="63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spc="-63" dirty="0" err="1">
                <a:latin typeface="Avenir Book" panose="02000503020000020003" pitchFamily="2" charset="0"/>
                <a:cs typeface="Trebuchet MS"/>
              </a:rPr>
              <a:t>backtrackingSe</a:t>
            </a:r>
            <a:r>
              <a:rPr lang="en-US" sz="3200" spc="-121" dirty="0" err="1">
                <a:latin typeface="Avenir Book" panose="02000503020000020003" pitchFamily="2" charset="0"/>
                <a:cs typeface="Trebuchet MS"/>
              </a:rPr>
              <a:t>a</a:t>
            </a:r>
            <a:r>
              <a:rPr lang="en-US" sz="3200" spc="-40" dirty="0" err="1">
                <a:latin typeface="Avenir Book" panose="02000503020000020003" pitchFamily="2" charset="0"/>
                <a:cs typeface="Trebuchet MS"/>
              </a:rPr>
              <a:t>rch</a:t>
            </a:r>
            <a:r>
              <a:rPr lang="en-US" sz="3200" spc="-40" dirty="0">
                <a:latin typeface="Avenir Book" panose="02000503020000020003" pitchFamily="2" charset="0"/>
                <a:cs typeface="Trebuchet MS"/>
              </a:rPr>
              <a:t>(</a:t>
            </a:r>
            <a:r>
              <a:rPr lang="en-US" sz="3200" spc="-40" dirty="0" err="1">
                <a:latin typeface="Avenir Book" panose="02000503020000020003" pitchFamily="2" charset="0"/>
                <a:cs typeface="Trebuchet MS"/>
              </a:rPr>
              <a:t>Succ</a:t>
            </a:r>
            <a:r>
              <a:rPr lang="en-US" sz="3200" spc="40" dirty="0">
                <a:latin typeface="Avenir Book" panose="02000503020000020003" pitchFamily="2" charset="0"/>
                <a:cs typeface="Trebuchet MS"/>
              </a:rPr>
              <a:t>(</a:t>
            </a:r>
            <a:r>
              <a:rPr lang="en-US" sz="3200" i="1" spc="-27" dirty="0">
                <a:latin typeface="Avenir Book" panose="02000503020000020003" pitchFamily="2" charset="0"/>
                <a:cs typeface="Trebuchet MS"/>
              </a:rPr>
              <a:t>s,</a:t>
            </a:r>
            <a:r>
              <a:rPr lang="en-US" sz="3200" i="1" spc="-261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i="1" spc="4" dirty="0">
                <a:latin typeface="Avenir Book" panose="02000503020000020003" pitchFamily="2" charset="0"/>
                <a:cs typeface="Trebuchet MS"/>
              </a:rPr>
              <a:t>a</a:t>
            </a:r>
            <a:r>
              <a:rPr lang="en-US" sz="3200" spc="40" dirty="0">
                <a:latin typeface="Avenir Book" panose="02000503020000020003" pitchFamily="2" charset="0"/>
                <a:cs typeface="Trebuchet MS"/>
              </a:rPr>
              <a:t>)</a:t>
            </a:r>
            <a:r>
              <a:rPr lang="en-US" sz="3200" spc="-175" dirty="0">
                <a:latin typeface="Avenir Book" panose="02000503020000020003" pitchFamily="2" charset="0"/>
                <a:cs typeface="Trebuchet MS"/>
              </a:rPr>
              <a:t>,</a:t>
            </a:r>
            <a:r>
              <a:rPr lang="en-US" sz="3200" spc="63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spc="-49" dirty="0">
                <a:latin typeface="Avenir Book" panose="02000503020000020003" pitchFamily="2" charset="0"/>
                <a:cs typeface="Trebuchet MS"/>
              </a:rPr>
              <a:t>path)</a:t>
            </a:r>
            <a:endParaRPr lang="en-US" sz="3200" dirty="0">
              <a:latin typeface="Avenir Book" panose="02000503020000020003" pitchFamily="2" charset="0"/>
              <a:cs typeface="Trebuchet MS"/>
            </a:endParaRPr>
          </a:p>
          <a:p>
            <a:pPr marL="399739">
              <a:spcBef>
                <a:spcPts val="454"/>
              </a:spcBef>
            </a:pPr>
            <a:r>
              <a:rPr lang="en-US" sz="3200" spc="-58" dirty="0">
                <a:latin typeface="Avenir Book" panose="02000503020000020003" pitchFamily="2" charset="0"/>
                <a:cs typeface="Trebuchet MS"/>
              </a:rPr>
              <a:t>Return</a:t>
            </a:r>
            <a:r>
              <a:rPr lang="en-US" sz="3200" spc="49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spc="-72" dirty="0">
                <a:latin typeface="Avenir Book" panose="02000503020000020003" pitchFamily="2" charset="0"/>
                <a:cs typeface="Trebuchet MS"/>
              </a:rPr>
              <a:t>minimum</a:t>
            </a:r>
            <a:r>
              <a:rPr lang="en-US" sz="3200" spc="54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spc="-67" dirty="0">
                <a:latin typeface="Avenir Book" panose="02000503020000020003" pitchFamily="2" charset="0"/>
                <a:cs typeface="Trebuchet MS"/>
              </a:rPr>
              <a:t>cost</a:t>
            </a:r>
            <a:r>
              <a:rPr lang="en-US" sz="3200" spc="54" dirty="0">
                <a:latin typeface="Avenir Book" panose="02000503020000020003" pitchFamily="2" charset="0"/>
                <a:cs typeface="Trebuchet MS"/>
              </a:rPr>
              <a:t> </a:t>
            </a:r>
            <a:r>
              <a:rPr lang="en-US" sz="3200" spc="-72" dirty="0">
                <a:latin typeface="Avenir Book" panose="02000503020000020003" pitchFamily="2" charset="0"/>
                <a:cs typeface="Trebuchet MS"/>
              </a:rPr>
              <a:t>path</a:t>
            </a:r>
            <a:endParaRPr lang="en-US" sz="3200" dirty="0">
              <a:latin typeface="Avenir Book" panose="02000503020000020003" pitchFamily="2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36183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2243</TotalTime>
  <Words>1612</Words>
  <Application>Microsoft Macintosh PowerPoint</Application>
  <PresentationFormat>Widescreen</PresentationFormat>
  <Paragraphs>187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0" baseType="lpstr">
      <vt:lpstr>LM Sans 17</vt:lpstr>
      <vt:lpstr>MS Gothic</vt:lpstr>
      <vt:lpstr>Arial</vt:lpstr>
      <vt:lpstr>Avenir 55 Roman</vt:lpstr>
      <vt:lpstr>Avenir 65 Medium</vt:lpstr>
      <vt:lpstr>Avenir 95 Black</vt:lpstr>
      <vt:lpstr>Avenir Book</vt:lpstr>
      <vt:lpstr>Calibri</vt:lpstr>
      <vt:lpstr>Cambria</vt:lpstr>
      <vt:lpstr>Cambria Math</vt:lpstr>
      <vt:lpstr>Georgia</vt:lpstr>
      <vt:lpstr>Tahoma</vt:lpstr>
      <vt:lpstr>Times New Roman</vt:lpstr>
      <vt:lpstr>Trebuchet MS</vt:lpstr>
      <vt:lpstr>Verdana</vt:lpstr>
      <vt:lpstr>Office Theme</vt:lpstr>
      <vt:lpstr>CS 7375 Artificial Intelligence Spring 2022  Instructor: Xinyue Zhang</vt:lpstr>
      <vt:lpstr>Outline</vt:lpstr>
      <vt:lpstr>Warmup Question</vt:lpstr>
      <vt:lpstr>Boat Crossing a River</vt:lpstr>
      <vt:lpstr>Search Problem</vt:lpstr>
      <vt:lpstr>Tree Search Algorithm</vt:lpstr>
      <vt:lpstr>Transportation Example</vt:lpstr>
      <vt:lpstr>Backtracking Search</vt:lpstr>
      <vt:lpstr>Backtracking Search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</vt:lpstr>
      <vt:lpstr>Depth-first search (DFS) </vt:lpstr>
      <vt:lpstr>Breadth-first search (BFS)</vt:lpstr>
      <vt:lpstr>Breadth-first search (BFS)</vt:lpstr>
      <vt:lpstr>Breadth-first search (BFS)</vt:lpstr>
      <vt:lpstr>Depth-limited search </vt:lpstr>
      <vt:lpstr>Iterative deepening depth-first search</vt:lpstr>
      <vt:lpstr>Iterative deepening depth-first search</vt:lpstr>
      <vt:lpstr>Iterative deepening depth-first search</vt:lpstr>
      <vt:lpstr>Iterative deepening depth-first search</vt:lpstr>
      <vt:lpstr>Iterative deepening depth-first search </vt:lpstr>
      <vt:lpstr>Tree search algorithms summary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Lindy Taylor</dc:creator>
  <cp:lastModifiedBy>Xinyue Zhang</cp:lastModifiedBy>
  <cp:revision>146</cp:revision>
  <dcterms:created xsi:type="dcterms:W3CDTF">2019-08-07T15:31:06Z</dcterms:created>
  <dcterms:modified xsi:type="dcterms:W3CDTF">2022-01-25T22:02:51Z</dcterms:modified>
</cp:coreProperties>
</file>